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8"/>
  </p:notesMasterIdLst>
  <p:sldIdLst>
    <p:sldId id="296" r:id="rId2"/>
    <p:sldId id="369" r:id="rId3"/>
    <p:sldId id="363" r:id="rId4"/>
    <p:sldId id="364" r:id="rId5"/>
    <p:sldId id="395" r:id="rId6"/>
    <p:sldId id="370" r:id="rId7"/>
    <p:sldId id="365" r:id="rId8"/>
    <p:sldId id="371" r:id="rId9"/>
    <p:sldId id="372" r:id="rId10"/>
    <p:sldId id="374" r:id="rId11"/>
    <p:sldId id="393" r:id="rId12"/>
    <p:sldId id="394" r:id="rId13"/>
    <p:sldId id="373" r:id="rId14"/>
    <p:sldId id="344" r:id="rId15"/>
    <p:sldId id="368" r:id="rId16"/>
    <p:sldId id="351" r:id="rId17"/>
    <p:sldId id="315" r:id="rId18"/>
    <p:sldId id="316" r:id="rId19"/>
    <p:sldId id="375" r:id="rId20"/>
    <p:sldId id="337" r:id="rId21"/>
    <p:sldId id="338" r:id="rId22"/>
    <p:sldId id="367" r:id="rId23"/>
    <p:sldId id="377" r:id="rId24"/>
    <p:sldId id="390" r:id="rId25"/>
    <p:sldId id="384" r:id="rId26"/>
    <p:sldId id="376" r:id="rId27"/>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CCFF66"/>
    <a:srgbClr val="FFFF99"/>
    <a:srgbClr val="D71C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106" d="100"/>
          <a:sy n="106" d="100"/>
        </p:scale>
        <p:origin x="1158"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it-IT"/>
          </a:p>
        </p:txBody>
      </p:sp>
      <p:sp>
        <p:nvSpPr>
          <p:cNvPr id="307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Textmasterformate durch Klicken bearbeiten</a:t>
            </a:r>
          </a:p>
          <a:p>
            <a:pPr lvl="1"/>
            <a:r>
              <a:rPr lang="it-IT" noProof="0"/>
              <a:t>Zweite Ebene</a:t>
            </a:r>
          </a:p>
          <a:p>
            <a:pPr lvl="2"/>
            <a:r>
              <a:rPr lang="it-IT" noProof="0"/>
              <a:t>Dritte Ebene</a:t>
            </a:r>
          </a:p>
          <a:p>
            <a:pPr lvl="3"/>
            <a:r>
              <a:rPr lang="it-IT" noProof="0"/>
              <a:t>Vierte Ebene</a:t>
            </a:r>
          </a:p>
          <a:p>
            <a:pPr lvl="4"/>
            <a:r>
              <a:rPr lang="it-IT" noProof="0"/>
              <a:t>Fünfte Ebene</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it-IT"/>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0D113E-C25E-4043-B892-1ECF28D334C3}" type="slidenum">
              <a:rPr lang="it-IT"/>
              <a:pPr>
                <a:defRPr/>
              </a:pPr>
              <a:t>‹Nr.›</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pic>
        <p:nvPicPr>
          <p:cNvPr id="2" name="Picture 11" descr="Eichdienst Kopie"/>
          <p:cNvPicPr>
            <a:picLocks noChangeAspect="1" noChangeArrowheads="1"/>
          </p:cNvPicPr>
          <p:nvPr userDrawn="1"/>
        </p:nvPicPr>
        <p:blipFill>
          <a:blip r:embed="rId2" cstate="print"/>
          <a:srcRect/>
          <a:stretch>
            <a:fillRect/>
          </a:stretch>
        </p:blipFill>
        <p:spPr bwMode="auto">
          <a:xfrm>
            <a:off x="0" y="0"/>
            <a:ext cx="9147175" cy="1306513"/>
          </a:xfrm>
          <a:prstGeom prst="rect">
            <a:avLst/>
          </a:prstGeom>
          <a:noFill/>
          <a:ln w="9525">
            <a:noFill/>
            <a:miter lim="800000"/>
            <a:headEnd/>
            <a:tailEnd/>
          </a:ln>
        </p:spPr>
      </p:pic>
      <p:sp>
        <p:nvSpPr>
          <p:cNvPr id="3" name="Rectangle 4"/>
          <p:cNvSpPr>
            <a:spLocks noGrp="1" noChangeArrowheads="1"/>
          </p:cNvSpPr>
          <p:nvPr>
            <p:ph type="dt" sz="half" idx="10"/>
          </p:nvPr>
        </p:nvSpPr>
        <p:spPr/>
        <p:txBody>
          <a:bodyPr/>
          <a:lstStyle>
            <a:lvl1pPr>
              <a:defRPr/>
            </a:lvl1pPr>
          </a:lstStyle>
          <a:p>
            <a:pPr>
              <a:defRPr/>
            </a:pPr>
            <a:endParaRPr lang="it-IT"/>
          </a:p>
        </p:txBody>
      </p:sp>
      <p:sp>
        <p:nvSpPr>
          <p:cNvPr id="4" name="Rectangle 5"/>
          <p:cNvSpPr>
            <a:spLocks noGrp="1" noChangeArrowheads="1"/>
          </p:cNvSpPr>
          <p:nvPr>
            <p:ph type="ftr" sz="quarter" idx="11"/>
          </p:nvPr>
        </p:nvSpPr>
        <p:spPr/>
        <p:txBody>
          <a:bodyPr/>
          <a:lstStyle>
            <a:lvl1pPr>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vl1pPr>
          </a:lstStyle>
          <a:p>
            <a:pPr>
              <a:defRPr/>
            </a:pPr>
            <a:fld id="{7EC0F526-1B8D-466C-A1D5-4ED9F9E9E14F}" type="slidenum">
              <a:rPr lang="it-IT"/>
              <a:pPr>
                <a:defRPr/>
              </a:pPr>
              <a:t>‹Nr.›</a:t>
            </a:fld>
            <a:endParaRPr lang="it-IT"/>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8F89B75-FBD2-426E-891C-5DDC23F94AD9}" type="datetimeFigureOut">
              <a:rPr lang="it-IT" smtClean="0"/>
              <a:pPr/>
              <a:t>24/07/2018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337C056-C417-4B89-9748-8D49F406D075}" type="slidenum">
              <a:rPr lang="it-IT" smtClean="0"/>
              <a:pPr/>
              <a:t>‹Nr.›</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a:xfrm>
            <a:off x="685800" y="6248400"/>
            <a:ext cx="1905000" cy="457200"/>
          </a:xfrm>
          <a:prstGeom prst="rect">
            <a:avLst/>
          </a:prstGeom>
        </p:spPr>
        <p:txBody>
          <a:bodyPr/>
          <a:lstStyle>
            <a:lvl1pPr eaLnBrk="1" hangingPunct="1">
              <a:defRPr/>
            </a:lvl1pPr>
          </a:lstStyle>
          <a:p>
            <a:pPr>
              <a:defRPr/>
            </a:pPr>
            <a:endParaRPr lang="it-IT"/>
          </a:p>
        </p:txBody>
      </p:sp>
      <p:sp>
        <p:nvSpPr>
          <p:cNvPr id="4" name="Rectangle 5"/>
          <p:cNvSpPr>
            <a:spLocks noGrp="1" noChangeArrowheads="1"/>
          </p:cNvSpPr>
          <p:nvPr>
            <p:ph type="ftr" sz="quarter" idx="3"/>
          </p:nvPr>
        </p:nvSpPr>
        <p:spPr>
          <a:xfrm>
            <a:off x="3124200" y="6248400"/>
            <a:ext cx="2895600" cy="457200"/>
          </a:xfrm>
          <a:prstGeom prst="rect">
            <a:avLst/>
          </a:prstGeom>
        </p:spPr>
        <p:txBody>
          <a:bodyPr/>
          <a:lstStyle>
            <a:lvl1pPr eaLnBrk="1" hangingPunct="1">
              <a:defRPr/>
            </a:lvl1pPr>
          </a:lstStyle>
          <a:p>
            <a:pPr>
              <a:defRPr/>
            </a:pPr>
            <a:endParaRPr lang="it-IT"/>
          </a:p>
        </p:txBody>
      </p:sp>
      <p:sp>
        <p:nvSpPr>
          <p:cNvPr id="5" name="Rectangle 6"/>
          <p:cNvSpPr>
            <a:spLocks noGrp="1" noChangeArrowheads="1"/>
          </p:cNvSpPr>
          <p:nvPr>
            <p:ph type="sldNum" sz="quarter" idx="4"/>
          </p:nvPr>
        </p:nvSpPr>
        <p:spPr>
          <a:xfrm>
            <a:off x="6553200" y="6248400"/>
            <a:ext cx="1905000" cy="457200"/>
          </a:xfrm>
          <a:prstGeom prst="rect">
            <a:avLst/>
          </a:prstGeom>
        </p:spPr>
        <p:txBody>
          <a:bodyPr/>
          <a:lstStyle>
            <a:lvl1pPr eaLnBrk="1" hangingPunct="1">
              <a:defRPr/>
            </a:lvl1pPr>
          </a:lstStyle>
          <a:p>
            <a:pPr>
              <a:defRPr/>
            </a:pPr>
            <a:fld id="{60C513D6-B30F-4147-B451-0DBE19E9CE5F}" type="slidenum">
              <a:rPr lang="it-IT"/>
              <a:pPr>
                <a:defRPr/>
              </a:pPr>
              <a:t>‹Nr.›</a:t>
            </a:fld>
            <a:endParaRPr lang="it-IT"/>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transition>
    <p:fade thruBlk="1"/>
  </p:transition>
  <p:hf hdr="0" ftr="0" dt="0"/>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handelskammer.bz.it/de/dienstleistungen/marktregelung/eichdienst/legale-metrologie/inhaber-von-messger%C3%A4ten/gravitationszonen-und-eichwert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etrologialegale.unioncamere.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bipm.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feld 2"/>
          <p:cNvSpPr txBox="1">
            <a:spLocks noChangeArrowheads="1"/>
          </p:cNvSpPr>
          <p:nvPr/>
        </p:nvSpPr>
        <p:spPr bwMode="auto">
          <a:xfrm>
            <a:off x="107504" y="1556792"/>
            <a:ext cx="8928992" cy="4770537"/>
          </a:xfrm>
          <a:prstGeom prst="rect">
            <a:avLst/>
          </a:prstGeom>
          <a:noFill/>
          <a:ln w="9525">
            <a:noFill/>
            <a:miter lim="800000"/>
            <a:headEnd/>
            <a:tailEnd/>
          </a:ln>
        </p:spPr>
        <p:txBody>
          <a:bodyPr wrap="square">
            <a:spAutoFit/>
          </a:bodyPr>
          <a:lstStyle/>
          <a:p>
            <a:pPr algn="ctr"/>
            <a:r>
              <a:rPr lang="de-DE" sz="3000" b="1" dirty="0"/>
              <a:t>Waagen - Eichbestimmungen</a:t>
            </a:r>
          </a:p>
          <a:p>
            <a:pPr algn="ctr"/>
            <a:endParaRPr lang="de-DE" sz="3000" dirty="0"/>
          </a:p>
          <a:p>
            <a:pPr algn="ctr"/>
            <a:r>
              <a:rPr lang="de-DE" sz="3000" dirty="0"/>
              <a:t>Grundlagen und Neuerungen durch das Ministerialdekret Nr. 93/2017</a:t>
            </a:r>
          </a:p>
          <a:p>
            <a:pPr algn="ctr"/>
            <a:endParaRPr lang="de-DE" sz="3000" dirty="0"/>
          </a:p>
          <a:p>
            <a:pPr algn="ctr"/>
            <a:r>
              <a:rPr lang="de-DE" sz="3200" dirty="0"/>
              <a:t>Schulung</a:t>
            </a:r>
          </a:p>
          <a:p>
            <a:pPr algn="ctr"/>
            <a:r>
              <a:rPr lang="de-DE" sz="3200" dirty="0"/>
              <a:t>des Personals des Südtiroler Sanitätsbetriebes</a:t>
            </a:r>
          </a:p>
          <a:p>
            <a:pPr algn="ctr"/>
            <a:endParaRPr lang="de-DE" dirty="0"/>
          </a:p>
          <a:p>
            <a:pPr algn="ctr"/>
            <a:r>
              <a:rPr lang="de-DE" dirty="0"/>
              <a:t>Mittwoch, 25.07.2018 – 9:30 bis 12:30 Uhr</a:t>
            </a:r>
          </a:p>
          <a:p>
            <a:pPr algn="ctr"/>
            <a:endParaRPr lang="de-DE" dirty="0"/>
          </a:p>
          <a:p>
            <a:pPr algn="ctr"/>
            <a:r>
              <a:rPr lang="de-DE" dirty="0"/>
              <a:t>Referenten: Die Inspektoren des Eichdienstes </a:t>
            </a:r>
          </a:p>
          <a:p>
            <a:pPr algn="ctr"/>
            <a:r>
              <a:rPr lang="de-DE" dirty="0"/>
              <a:t>(Thomas Delmonego, Stefan Nigg)</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0" y="260648"/>
            <a:ext cx="9144000" cy="369332"/>
          </a:xfrm>
          <a:prstGeom prst="rect">
            <a:avLst/>
          </a:prstGeom>
        </p:spPr>
        <p:txBody>
          <a:bodyPr wrap="square">
            <a:spAutoFit/>
          </a:bodyPr>
          <a:lstStyle/>
          <a:p>
            <a:endParaRPr lang="de-DE" dirty="0">
              <a:solidFill>
                <a:srgbClr val="000000"/>
              </a:solidFill>
              <a:latin typeface="Arial" panose="020B0604020202020204" pitchFamily="34" charset="0"/>
            </a:endParaRPr>
          </a:p>
        </p:txBody>
      </p:sp>
      <p:sp>
        <p:nvSpPr>
          <p:cNvPr id="4" name="Rechteck 3">
            <a:extLst>
              <a:ext uri="{FF2B5EF4-FFF2-40B4-BE49-F238E27FC236}">
                <a16:creationId xmlns:a16="http://schemas.microsoft.com/office/drawing/2014/main" id="{80EB14D2-C97A-455F-A4E7-D17761A65892}"/>
              </a:ext>
            </a:extLst>
          </p:cNvPr>
          <p:cNvSpPr/>
          <p:nvPr/>
        </p:nvSpPr>
        <p:spPr>
          <a:xfrm>
            <a:off x="0" y="11857"/>
            <a:ext cx="9144000" cy="6524863"/>
          </a:xfrm>
          <a:prstGeom prst="rect">
            <a:avLst/>
          </a:prstGeom>
        </p:spPr>
        <p:txBody>
          <a:bodyPr wrap="square">
            <a:spAutoFit/>
          </a:bodyPr>
          <a:lstStyle/>
          <a:p>
            <a:pPr algn="ctr">
              <a:spcAft>
                <a:spcPts val="0"/>
              </a:spcAft>
            </a:pPr>
            <a:endParaRPr lang="de-DE" sz="2200" b="1" u="sng" dirty="0">
              <a:solidFill>
                <a:srgbClr val="000000"/>
              </a:solidFill>
              <a:latin typeface="Arial Narrow" panose="020B0606020202030204" pitchFamily="34" charset="0"/>
              <a:ea typeface="Times New Roman" panose="02020603050405020304" pitchFamily="18" charset="0"/>
            </a:endParaRPr>
          </a:p>
          <a:p>
            <a:pPr algn="ctr">
              <a:spcAft>
                <a:spcPts val="0"/>
              </a:spcAft>
            </a:pPr>
            <a:r>
              <a:rPr lang="de-DE" sz="2200" b="1" u="sng" dirty="0">
                <a:solidFill>
                  <a:srgbClr val="000000"/>
                </a:solidFill>
                <a:latin typeface="Arial Narrow" panose="020B0606020202030204" pitchFamily="34" charset="0"/>
                <a:ea typeface="Times New Roman" panose="02020603050405020304" pitchFamily="18" charset="0"/>
              </a:rPr>
              <a:t>Weitere Vorschriften für die Inhaber der Waagen:</a:t>
            </a:r>
            <a:endParaRPr lang="de-DE" sz="2200" b="1" u="sng" dirty="0">
              <a:latin typeface="Times New Roman" panose="02020603050405020304" pitchFamily="18" charset="0"/>
              <a:ea typeface="Times New Roman" panose="02020603050405020304" pitchFamily="18" charset="0"/>
            </a:endParaRPr>
          </a:p>
          <a:p>
            <a:pPr algn="just">
              <a:spcAft>
                <a:spcPts val="0"/>
              </a:spcAft>
            </a:pPr>
            <a:r>
              <a:rPr lang="de-DE" sz="2200" dirty="0">
                <a:solidFill>
                  <a:srgbClr val="000000"/>
                </a:solidFill>
                <a:latin typeface="Arial Narrow" panose="020B0606020202030204" pitchFamily="34" charset="0"/>
                <a:ea typeface="Times New Roman" panose="02020603050405020304" pitchFamily="18" charset="0"/>
              </a:rPr>
              <a:t> </a:t>
            </a:r>
            <a:endParaRPr lang="de-DE"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de-DE" sz="2200" dirty="0">
                <a:solidFill>
                  <a:srgbClr val="000000"/>
                </a:solidFill>
                <a:latin typeface="Arial Narrow" panose="020B0606020202030204" pitchFamily="34" charset="0"/>
                <a:ea typeface="Times New Roman" panose="02020603050405020304" pitchFamily="18" charset="0"/>
              </a:rPr>
              <a:t>neue Waagen müssen dem Eichdienst innerhalb von 30 Tagen mittels eigenem Vordruck gemeldet werden;</a:t>
            </a:r>
          </a:p>
          <a:p>
            <a:pPr lvl="0" algn="just">
              <a:spcAft>
                <a:spcPts val="0"/>
              </a:spcAft>
            </a:pPr>
            <a:endParaRPr lang="de-DE" sz="2200" dirty="0">
              <a:solidFill>
                <a:srgbClr val="000000"/>
              </a:solidFill>
              <a:latin typeface="Arial Narrow" panose="020B0606020202030204" pitchFamily="34"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de-DE" sz="2200" dirty="0">
                <a:solidFill>
                  <a:srgbClr val="000000"/>
                </a:solidFill>
                <a:latin typeface="Arial Narrow" panose="020B0606020202030204" pitchFamily="34" charset="0"/>
                <a:ea typeface="Times New Roman" panose="02020603050405020304" pitchFamily="18" charset="0"/>
              </a:rPr>
              <a:t>dieselbe Meldung muss auch bei der Außerbetriebsetzung von Waagen erfolgen;</a:t>
            </a:r>
          </a:p>
          <a:p>
            <a:pPr lvl="0" algn="just">
              <a:spcAft>
                <a:spcPts val="0"/>
              </a:spcAft>
            </a:pPr>
            <a:endParaRPr lang="de-DE"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de-DE" sz="2200" dirty="0">
                <a:latin typeface="Arial Narrow" panose="020B0606020202030204" pitchFamily="34" charset="0"/>
                <a:ea typeface="Times New Roman" panose="02020603050405020304" pitchFamily="18" charset="0"/>
              </a:rPr>
              <a:t>die Nacheichung aufgrund der „natürlichen“ Fälligkeit muss spätestens 5 Arbeitstage vor Fälligkeit bei der Eichstelle beantragt werden; die Eichstelle hat dann max. 45 Tage Zeit, die Nacheichung durchzuführen;</a:t>
            </a:r>
          </a:p>
          <a:p>
            <a:pPr lvl="0" algn="just">
              <a:spcAft>
                <a:spcPts val="0"/>
              </a:spcAft>
            </a:pPr>
            <a:endParaRPr lang="de-DE" sz="22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de-DE" sz="2200" dirty="0">
                <a:latin typeface="Arial Narrow" panose="020B0606020202030204" pitchFamily="34" charset="0"/>
                <a:ea typeface="Times New Roman" panose="02020603050405020304" pitchFamily="18" charset="0"/>
              </a:rPr>
              <a:t>die Nacheichung aufgrund der Entfernung von Siegeln (Reparatur usw.) muss innerhalb von 10 Arbeitstagen beantragt werden; auch in diesem Falle hat die Eichstelle max. 45 Tage Zeit, die Nacheichung durchzuführen;</a:t>
            </a:r>
          </a:p>
          <a:p>
            <a:pPr lvl="0" algn="just">
              <a:spcAft>
                <a:spcPts val="0"/>
              </a:spcAft>
            </a:pPr>
            <a:endParaRPr lang="de-DE" sz="2200" dirty="0">
              <a:latin typeface="Arial Narrow" panose="020B0606020202030204" pitchFamily="34"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de-DE" sz="2200" dirty="0">
                <a:latin typeface="Arial Narrow" panose="020B0606020202030204" pitchFamily="34" charset="0"/>
                <a:ea typeface="Times New Roman" panose="02020603050405020304" pitchFamily="18" charset="0"/>
                <a:cs typeface="Times New Roman" panose="02020603050405020304" pitchFamily="18" charset="0"/>
              </a:rPr>
              <a:t>jede Waage verfügt über ein Eichbüchlein, in welchem die Nacheichungen bzw. Reparaturen eingetragen werden müssen; dasselbe muss jene Eichstelle kostenlos ausstellen bzw. übergeben, welche die erste Nacheichung durchführt.</a:t>
            </a:r>
            <a:endParaRPr lang="de-DE" sz="2200" dirty="0"/>
          </a:p>
        </p:txBody>
      </p:sp>
    </p:spTree>
    <p:extLst>
      <p:ext uri="{BB962C8B-B14F-4D97-AF65-F5344CB8AC3E}">
        <p14:creationId xmlns:p14="http://schemas.microsoft.com/office/powerpoint/2010/main" val="2347807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1871192" y="260648"/>
            <a:ext cx="5184576" cy="523220"/>
          </a:xfrm>
          <a:prstGeom prst="rect">
            <a:avLst/>
          </a:prstGeom>
        </p:spPr>
        <p:txBody>
          <a:bodyPr wrap="square">
            <a:spAutoFit/>
          </a:bodyPr>
          <a:lstStyle/>
          <a:p>
            <a:r>
              <a:rPr lang="de-DE" sz="2800" b="1" dirty="0">
                <a:solidFill>
                  <a:srgbClr val="000000"/>
                </a:solidFill>
                <a:latin typeface="Arial" panose="020B0604020202020204" pitchFamily="34" charset="0"/>
              </a:rPr>
              <a:t>DIE AMTLICHE EICHLISTE:</a:t>
            </a:r>
          </a:p>
        </p:txBody>
      </p:sp>
      <p:sp>
        <p:nvSpPr>
          <p:cNvPr id="3" name="Textfeld 2">
            <a:extLst>
              <a:ext uri="{FF2B5EF4-FFF2-40B4-BE49-F238E27FC236}">
                <a16:creationId xmlns:a16="http://schemas.microsoft.com/office/drawing/2014/main" id="{C88628CE-0E67-4CBA-869A-2EAA0C3100C8}"/>
              </a:ext>
            </a:extLst>
          </p:cNvPr>
          <p:cNvSpPr txBox="1"/>
          <p:nvPr/>
        </p:nvSpPr>
        <p:spPr>
          <a:xfrm>
            <a:off x="-108520" y="980728"/>
            <a:ext cx="9144000" cy="5016758"/>
          </a:xfrm>
          <a:prstGeom prst="rect">
            <a:avLst/>
          </a:prstGeom>
          <a:noFill/>
        </p:spPr>
        <p:txBody>
          <a:bodyPr wrap="square" rtlCol="0">
            <a:spAutoFit/>
          </a:bodyPr>
          <a:lstStyle/>
          <a:p>
            <a:r>
              <a:rPr lang="de-DE" dirty="0"/>
              <a:t>	</a:t>
            </a:r>
            <a:r>
              <a:rPr lang="de-DE" sz="2000" dirty="0"/>
              <a:t>Die Eichämter führen die amtliche Eichliste (Datenbank „Eureka“):</a:t>
            </a:r>
          </a:p>
          <a:p>
            <a:pPr marL="1200150" lvl="2" indent="-285750">
              <a:buFontTx/>
              <a:buChar char="-"/>
            </a:pPr>
            <a:r>
              <a:rPr lang="de-DE" sz="2000" dirty="0"/>
              <a:t>Inhaber</a:t>
            </a:r>
          </a:p>
          <a:p>
            <a:pPr marL="1200150" lvl="2" indent="-285750">
              <a:buFontTx/>
              <a:buChar char="-"/>
            </a:pPr>
            <a:r>
              <a:rPr lang="de-DE" sz="2000" dirty="0"/>
              <a:t>Messgeräte</a:t>
            </a:r>
          </a:p>
          <a:p>
            <a:pPr marL="1200150" lvl="2" indent="-285750">
              <a:buFontTx/>
              <a:buChar char="-"/>
            </a:pPr>
            <a:r>
              <a:rPr lang="de-DE" sz="2000" dirty="0"/>
              <a:t>Eichungen (positiv, negativ)</a:t>
            </a:r>
          </a:p>
          <a:p>
            <a:pPr marL="285750" indent="-285750">
              <a:buFontTx/>
              <a:buChar char="-"/>
            </a:pPr>
            <a:endParaRPr lang="de-DE" sz="2000" dirty="0"/>
          </a:p>
          <a:p>
            <a:r>
              <a:rPr lang="de-DE" sz="2000" dirty="0"/>
              <a:t>	Die privaten Eichstellen teilen den Eichämtern die Ergebnisse der 	durchgeführten Nacheichungen mit (telematische Plattform „</a:t>
            </a:r>
            <a:r>
              <a:rPr lang="de-DE" sz="2000" dirty="0" err="1"/>
              <a:t>Telemaco</a:t>
            </a:r>
            <a:r>
              <a:rPr lang="de-DE" sz="2000" dirty="0"/>
              <a:t>“)</a:t>
            </a:r>
          </a:p>
          <a:p>
            <a:endParaRPr lang="de-DE" sz="2000" dirty="0"/>
          </a:p>
          <a:p>
            <a:r>
              <a:rPr lang="de-DE" sz="2000" dirty="0"/>
              <a:t>	Die Inhaber der Messgeräte melden den Eichämtern die 	Inbetriebnahme bzw. 	Außerbetriebsetzung der Messgeräte 	(innerhalb von 30 Tagen).</a:t>
            </a:r>
          </a:p>
          <a:p>
            <a:endParaRPr lang="de-DE" sz="2000" dirty="0"/>
          </a:p>
          <a:p>
            <a:r>
              <a:rPr lang="de-DE" sz="2000" dirty="0"/>
              <a:t>	Die Wartungsfirmen von Waagen sind ermächtigt, im Falle einer 	Reparatur mit 	Siegelbruch sog. „provisorische Reparatursiegel“ 	anzubringen, vorausgesetzt, 	sie hat den Status des „metrischen 	Herstellers/Reparateurs“ beim Eichamt 	gemeldet – SONST NICHT !!!!</a:t>
            </a:r>
          </a:p>
        </p:txBody>
      </p:sp>
      <p:sp>
        <p:nvSpPr>
          <p:cNvPr id="5" name="Rechteck 4">
            <a:extLst>
              <a:ext uri="{FF2B5EF4-FFF2-40B4-BE49-F238E27FC236}">
                <a16:creationId xmlns:a16="http://schemas.microsoft.com/office/drawing/2014/main" id="{9A9A5BB2-B35C-4971-97A5-876DBF3C728E}"/>
              </a:ext>
            </a:extLst>
          </p:cNvPr>
          <p:cNvSpPr/>
          <p:nvPr/>
        </p:nvSpPr>
        <p:spPr>
          <a:xfrm>
            <a:off x="179512" y="1115966"/>
            <a:ext cx="569387"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1</a:t>
            </a:r>
          </a:p>
        </p:txBody>
      </p:sp>
      <p:sp>
        <p:nvSpPr>
          <p:cNvPr id="6" name="Rechteck 5">
            <a:extLst>
              <a:ext uri="{FF2B5EF4-FFF2-40B4-BE49-F238E27FC236}">
                <a16:creationId xmlns:a16="http://schemas.microsoft.com/office/drawing/2014/main" id="{18B9AB6E-D509-4A50-A120-9FF497E4D0AE}"/>
              </a:ext>
            </a:extLst>
          </p:cNvPr>
          <p:cNvSpPr/>
          <p:nvPr/>
        </p:nvSpPr>
        <p:spPr>
          <a:xfrm>
            <a:off x="186517" y="2332800"/>
            <a:ext cx="569388"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2</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7" name="Rechteck 6">
            <a:extLst>
              <a:ext uri="{FF2B5EF4-FFF2-40B4-BE49-F238E27FC236}">
                <a16:creationId xmlns:a16="http://schemas.microsoft.com/office/drawing/2014/main" id="{6B569C3B-2F2B-4B61-B9DC-0F6378B7CB62}"/>
              </a:ext>
            </a:extLst>
          </p:cNvPr>
          <p:cNvSpPr/>
          <p:nvPr/>
        </p:nvSpPr>
        <p:spPr>
          <a:xfrm>
            <a:off x="164947" y="3489107"/>
            <a:ext cx="569388"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3</a:t>
            </a:r>
            <a:endParaRPr lang="de-DE" sz="5400" b="0" cap="none" spc="0" dirty="0">
              <a:ln w="0"/>
              <a:solidFill>
                <a:schemeClr val="tx1"/>
              </a:solidFill>
              <a:effectLst>
                <a:outerShdw blurRad="38100" dist="19050" dir="2700000" algn="tl" rotWithShape="0">
                  <a:schemeClr val="dk1">
                    <a:alpha val="40000"/>
                  </a:schemeClr>
                </a:outerShdw>
              </a:effectLst>
            </a:endParaRPr>
          </a:p>
        </p:txBody>
      </p:sp>
      <p:sp>
        <p:nvSpPr>
          <p:cNvPr id="8" name="Rechteck 7">
            <a:extLst>
              <a:ext uri="{FF2B5EF4-FFF2-40B4-BE49-F238E27FC236}">
                <a16:creationId xmlns:a16="http://schemas.microsoft.com/office/drawing/2014/main" id="{E5B843D7-C952-4554-A6C4-D30AA934863A}"/>
              </a:ext>
            </a:extLst>
          </p:cNvPr>
          <p:cNvSpPr/>
          <p:nvPr/>
        </p:nvSpPr>
        <p:spPr>
          <a:xfrm>
            <a:off x="107503" y="4752531"/>
            <a:ext cx="569388"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4</a:t>
            </a:r>
            <a:endParaRPr lang="de-D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5642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0" y="260648"/>
            <a:ext cx="9144000" cy="369332"/>
          </a:xfrm>
          <a:prstGeom prst="rect">
            <a:avLst/>
          </a:prstGeom>
        </p:spPr>
        <p:txBody>
          <a:bodyPr wrap="square">
            <a:spAutoFit/>
          </a:bodyPr>
          <a:lstStyle/>
          <a:p>
            <a:endParaRPr lang="de-DE" dirty="0">
              <a:solidFill>
                <a:srgbClr val="000000"/>
              </a:solidFill>
              <a:latin typeface="Arial" panose="020B0604020202020204" pitchFamily="34" charset="0"/>
            </a:endParaRPr>
          </a:p>
        </p:txBody>
      </p:sp>
      <p:pic>
        <p:nvPicPr>
          <p:cNvPr id="4" name="Grafik 3">
            <a:extLst>
              <a:ext uri="{FF2B5EF4-FFF2-40B4-BE49-F238E27FC236}">
                <a16:creationId xmlns:a16="http://schemas.microsoft.com/office/drawing/2014/main" id="{DCFD7BA6-EDE3-4E7B-B790-96E0AD059769}"/>
              </a:ext>
            </a:extLst>
          </p:cNvPr>
          <p:cNvPicPr>
            <a:picLocks noChangeAspect="1"/>
          </p:cNvPicPr>
          <p:nvPr/>
        </p:nvPicPr>
        <p:blipFill>
          <a:blip r:embed="rId2"/>
          <a:stretch>
            <a:fillRect/>
          </a:stretch>
        </p:blipFill>
        <p:spPr>
          <a:xfrm>
            <a:off x="8409" y="0"/>
            <a:ext cx="8920976" cy="6858000"/>
          </a:xfrm>
          <a:prstGeom prst="rect">
            <a:avLst/>
          </a:prstGeom>
        </p:spPr>
      </p:pic>
    </p:spTree>
    <p:extLst>
      <p:ext uri="{BB962C8B-B14F-4D97-AF65-F5344CB8AC3E}">
        <p14:creationId xmlns:p14="http://schemas.microsoft.com/office/powerpoint/2010/main" val="106891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0" y="260648"/>
            <a:ext cx="9144000" cy="369332"/>
          </a:xfrm>
          <a:prstGeom prst="rect">
            <a:avLst/>
          </a:prstGeom>
        </p:spPr>
        <p:txBody>
          <a:bodyPr wrap="square">
            <a:spAutoFit/>
          </a:bodyPr>
          <a:lstStyle/>
          <a:p>
            <a:endParaRPr lang="de-DE" dirty="0">
              <a:solidFill>
                <a:srgbClr val="000000"/>
              </a:solidFill>
              <a:latin typeface="Arial" panose="020B0604020202020204" pitchFamily="34" charset="0"/>
            </a:endParaRPr>
          </a:p>
        </p:txBody>
      </p:sp>
      <p:pic>
        <p:nvPicPr>
          <p:cNvPr id="6" name="Grafik 5">
            <a:extLst>
              <a:ext uri="{FF2B5EF4-FFF2-40B4-BE49-F238E27FC236}">
                <a16:creationId xmlns:a16="http://schemas.microsoft.com/office/drawing/2014/main" id="{4E54CBC2-D093-4A05-88E9-B4BE492538DE}"/>
              </a:ext>
            </a:extLst>
          </p:cNvPr>
          <p:cNvPicPr>
            <a:picLocks noChangeAspect="1"/>
          </p:cNvPicPr>
          <p:nvPr/>
        </p:nvPicPr>
        <p:blipFill>
          <a:blip r:embed="rId2"/>
          <a:stretch>
            <a:fillRect/>
          </a:stretch>
        </p:blipFill>
        <p:spPr>
          <a:xfrm>
            <a:off x="2231740" y="0"/>
            <a:ext cx="4680520" cy="2202103"/>
          </a:xfrm>
          <a:prstGeom prst="rect">
            <a:avLst/>
          </a:prstGeom>
        </p:spPr>
      </p:pic>
      <p:sp>
        <p:nvSpPr>
          <p:cNvPr id="7" name="Textfeld 6">
            <a:extLst>
              <a:ext uri="{FF2B5EF4-FFF2-40B4-BE49-F238E27FC236}">
                <a16:creationId xmlns:a16="http://schemas.microsoft.com/office/drawing/2014/main" id="{56B35D41-F4AD-4B2C-9735-D1EAA8A4F411}"/>
              </a:ext>
            </a:extLst>
          </p:cNvPr>
          <p:cNvSpPr txBox="1"/>
          <p:nvPr/>
        </p:nvSpPr>
        <p:spPr>
          <a:xfrm>
            <a:off x="107504" y="188640"/>
            <a:ext cx="9144298" cy="369332"/>
          </a:xfrm>
          <a:prstGeom prst="rect">
            <a:avLst/>
          </a:prstGeom>
          <a:noFill/>
        </p:spPr>
        <p:txBody>
          <a:bodyPr wrap="none" rtlCol="0">
            <a:spAutoFit/>
          </a:bodyPr>
          <a:lstStyle/>
          <a:p>
            <a:r>
              <a:rPr lang="de-DE" b="1" dirty="0"/>
              <a:t>Konformitätsbewerte Waagen (EG-Ersteichung) tragen u.a. folgende Aufschriften:</a:t>
            </a:r>
          </a:p>
        </p:txBody>
      </p:sp>
      <p:pic>
        <p:nvPicPr>
          <p:cNvPr id="8" name="Grafik 7">
            <a:extLst>
              <a:ext uri="{FF2B5EF4-FFF2-40B4-BE49-F238E27FC236}">
                <a16:creationId xmlns:a16="http://schemas.microsoft.com/office/drawing/2014/main" id="{26B399AA-EF3B-4F51-9A56-6D023B74728E}"/>
              </a:ext>
            </a:extLst>
          </p:cNvPr>
          <p:cNvPicPr>
            <a:picLocks noChangeAspect="1"/>
          </p:cNvPicPr>
          <p:nvPr/>
        </p:nvPicPr>
        <p:blipFill>
          <a:blip r:embed="rId3"/>
          <a:stretch>
            <a:fillRect/>
          </a:stretch>
        </p:blipFill>
        <p:spPr>
          <a:xfrm>
            <a:off x="4275309" y="2111532"/>
            <a:ext cx="610200" cy="279211"/>
          </a:xfrm>
          <a:prstGeom prst="rect">
            <a:avLst/>
          </a:prstGeom>
        </p:spPr>
      </p:pic>
      <p:pic>
        <p:nvPicPr>
          <p:cNvPr id="9" name="Grafik 8">
            <a:extLst>
              <a:ext uri="{FF2B5EF4-FFF2-40B4-BE49-F238E27FC236}">
                <a16:creationId xmlns:a16="http://schemas.microsoft.com/office/drawing/2014/main" id="{2C87BFF9-73E8-45F3-AC4D-C2DF7BFA0B14}"/>
              </a:ext>
            </a:extLst>
          </p:cNvPr>
          <p:cNvPicPr>
            <a:picLocks noChangeAspect="1"/>
          </p:cNvPicPr>
          <p:nvPr/>
        </p:nvPicPr>
        <p:blipFill>
          <a:blip r:embed="rId4"/>
          <a:stretch>
            <a:fillRect/>
          </a:stretch>
        </p:blipFill>
        <p:spPr>
          <a:xfrm>
            <a:off x="2715975" y="2329851"/>
            <a:ext cx="3712050" cy="1319906"/>
          </a:xfrm>
          <a:prstGeom prst="rect">
            <a:avLst/>
          </a:prstGeom>
        </p:spPr>
      </p:pic>
      <p:sp>
        <p:nvSpPr>
          <p:cNvPr id="10" name="Rechteck 9">
            <a:extLst>
              <a:ext uri="{FF2B5EF4-FFF2-40B4-BE49-F238E27FC236}">
                <a16:creationId xmlns:a16="http://schemas.microsoft.com/office/drawing/2014/main" id="{C520E5CC-ED7D-47B2-9F7C-F176FED84B71}"/>
              </a:ext>
            </a:extLst>
          </p:cNvPr>
          <p:cNvSpPr/>
          <p:nvPr/>
        </p:nvSpPr>
        <p:spPr>
          <a:xfrm>
            <a:off x="107504" y="4627247"/>
            <a:ext cx="8568952" cy="646331"/>
          </a:xfrm>
          <a:prstGeom prst="rect">
            <a:avLst/>
          </a:prstGeom>
        </p:spPr>
        <p:txBody>
          <a:bodyPr wrap="square">
            <a:spAutoFit/>
          </a:bodyPr>
          <a:lstStyle/>
          <a:p>
            <a:pPr algn="ctr">
              <a:spcAft>
                <a:spcPts val="0"/>
              </a:spcAft>
            </a:pPr>
            <a:r>
              <a:rPr lang="de-DE" b="1" dirty="0">
                <a:solidFill>
                  <a:srgbClr val="000000"/>
                </a:solidFill>
                <a:latin typeface="Arial Narrow" panose="020B0606020202030204" pitchFamily="34" charset="0"/>
                <a:ea typeface="Times New Roman" panose="02020603050405020304" pitchFamily="18" charset="0"/>
              </a:rPr>
              <a:t>Ältere Waagen könnten, alternativ zur EG-Markierung, noch folgende Abdrücke tragen, da sie der sog. „nationalen“ Ersteichung unterzogen worden sind:</a:t>
            </a:r>
            <a:endParaRPr lang="de-DE" b="1" dirty="0">
              <a:effectLst/>
              <a:latin typeface="Times New Roman" panose="02020603050405020304" pitchFamily="18" charset="0"/>
              <a:ea typeface="Times New Roman" panose="02020603050405020304" pitchFamily="18" charset="0"/>
            </a:endParaRPr>
          </a:p>
        </p:txBody>
      </p:sp>
      <p:pic>
        <p:nvPicPr>
          <p:cNvPr id="11" name="Grafik 10">
            <a:extLst>
              <a:ext uri="{FF2B5EF4-FFF2-40B4-BE49-F238E27FC236}">
                <a16:creationId xmlns:a16="http://schemas.microsoft.com/office/drawing/2014/main" id="{979872A7-E443-4F73-AB5D-E77EAEAFEE42}"/>
              </a:ext>
            </a:extLst>
          </p:cNvPr>
          <p:cNvPicPr>
            <a:picLocks noChangeAspect="1"/>
          </p:cNvPicPr>
          <p:nvPr/>
        </p:nvPicPr>
        <p:blipFill>
          <a:blip r:embed="rId5"/>
          <a:stretch>
            <a:fillRect/>
          </a:stretch>
        </p:blipFill>
        <p:spPr>
          <a:xfrm>
            <a:off x="16819" y="3649756"/>
            <a:ext cx="9127181" cy="787355"/>
          </a:xfrm>
          <a:prstGeom prst="rect">
            <a:avLst/>
          </a:prstGeom>
        </p:spPr>
      </p:pic>
      <p:pic>
        <p:nvPicPr>
          <p:cNvPr id="12" name="Grafik 11">
            <a:extLst>
              <a:ext uri="{FF2B5EF4-FFF2-40B4-BE49-F238E27FC236}">
                <a16:creationId xmlns:a16="http://schemas.microsoft.com/office/drawing/2014/main" id="{F3B3EC8C-78D4-40FB-8BD9-ABC0C1B4AF63}"/>
              </a:ext>
            </a:extLst>
          </p:cNvPr>
          <p:cNvPicPr>
            <a:picLocks noChangeAspect="1"/>
          </p:cNvPicPr>
          <p:nvPr/>
        </p:nvPicPr>
        <p:blipFill>
          <a:blip r:embed="rId6"/>
          <a:stretch>
            <a:fillRect/>
          </a:stretch>
        </p:blipFill>
        <p:spPr>
          <a:xfrm>
            <a:off x="0" y="5463715"/>
            <a:ext cx="9144000" cy="842098"/>
          </a:xfrm>
          <a:prstGeom prst="rect">
            <a:avLst/>
          </a:prstGeom>
        </p:spPr>
      </p:pic>
    </p:spTree>
    <p:extLst>
      <p:ext uri="{BB962C8B-B14F-4D97-AF65-F5344CB8AC3E}">
        <p14:creationId xmlns:p14="http://schemas.microsoft.com/office/powerpoint/2010/main" val="193583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1340768"/>
            <a:ext cx="9144000" cy="492443"/>
          </a:xfrm>
          <a:prstGeom prst="rect">
            <a:avLst/>
          </a:prstGeom>
          <a:noFill/>
        </p:spPr>
        <p:txBody>
          <a:bodyPr wrap="square" rtlCol="0">
            <a:spAutoFit/>
          </a:bodyPr>
          <a:lstStyle/>
          <a:p>
            <a:pPr algn="ctr"/>
            <a:r>
              <a:rPr lang="de-DE" sz="2600" dirty="0"/>
              <a:t>Fehlergrenzen bei NAWIs</a:t>
            </a:r>
          </a:p>
        </p:txBody>
      </p:sp>
      <p:graphicFrame>
        <p:nvGraphicFramePr>
          <p:cNvPr id="4" name="Tabelle 3"/>
          <p:cNvGraphicFramePr>
            <a:graphicFrameLocks noGrp="1"/>
          </p:cNvGraphicFramePr>
          <p:nvPr>
            <p:extLst>
              <p:ext uri="{D42A27DB-BD31-4B8C-83A1-F6EECF244321}">
                <p14:modId xmlns:p14="http://schemas.microsoft.com/office/powerpoint/2010/main" val="1102323011"/>
              </p:ext>
            </p:extLst>
          </p:nvPr>
        </p:nvGraphicFramePr>
        <p:xfrm>
          <a:off x="0" y="2060848"/>
          <a:ext cx="9143999" cy="4553664"/>
        </p:xfrm>
        <a:graphic>
          <a:graphicData uri="http://schemas.openxmlformats.org/drawingml/2006/table">
            <a:tbl>
              <a:tblPr/>
              <a:tblGrid>
                <a:gridCol w="1547664">
                  <a:extLst>
                    <a:ext uri="{9D8B030D-6E8A-4147-A177-3AD203B41FA5}">
                      <a16:colId xmlns:a16="http://schemas.microsoft.com/office/drawing/2014/main" val="20000"/>
                    </a:ext>
                  </a:extLst>
                </a:gridCol>
                <a:gridCol w="1584176">
                  <a:extLst>
                    <a:ext uri="{9D8B030D-6E8A-4147-A177-3AD203B41FA5}">
                      <a16:colId xmlns:a16="http://schemas.microsoft.com/office/drawing/2014/main" val="993756957"/>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475655">
                  <a:extLst>
                    <a:ext uri="{9D8B030D-6E8A-4147-A177-3AD203B41FA5}">
                      <a16:colId xmlns:a16="http://schemas.microsoft.com/office/drawing/2014/main" val="20004"/>
                    </a:ext>
                  </a:extLst>
                </a:gridCol>
              </a:tblGrid>
              <a:tr h="864096">
                <a:tc>
                  <a:txBody>
                    <a:bodyPr/>
                    <a:lstStyle/>
                    <a:p>
                      <a:pPr marL="228600" indent="-228600" algn="ctr">
                        <a:spcAft>
                          <a:spcPts val="0"/>
                        </a:spcAft>
                      </a:pPr>
                      <a:r>
                        <a:rPr lang="de-DE" sz="2400" b="1" dirty="0">
                          <a:solidFill>
                            <a:schemeClr val="accent6"/>
                          </a:solidFill>
                          <a:latin typeface="Times New Roman"/>
                          <a:ea typeface="Times New Roman"/>
                          <a:cs typeface="Times New Roman"/>
                        </a:rPr>
                        <a:t>Erst-</a:t>
                      </a:r>
                    </a:p>
                    <a:p>
                      <a:pPr marL="228600" indent="-228600" algn="ctr">
                        <a:spcAft>
                          <a:spcPts val="0"/>
                        </a:spcAft>
                      </a:pPr>
                      <a:r>
                        <a:rPr lang="de-DE" sz="2400" b="1" dirty="0" err="1">
                          <a:solidFill>
                            <a:schemeClr val="accent6"/>
                          </a:solidFill>
                          <a:latin typeface="Times New Roman"/>
                          <a:ea typeface="Times New Roman"/>
                          <a:cs typeface="Times New Roman"/>
                        </a:rPr>
                        <a:t>eichung</a:t>
                      </a:r>
                      <a:endParaRPr lang="de-DE" sz="2400" b="1" dirty="0">
                        <a:solidFill>
                          <a:schemeClr val="accent6"/>
                        </a:solidFill>
                        <a:latin typeface="Times New Roman"/>
                        <a:ea typeface="Times New Roman"/>
                        <a:cs typeface="Times New Roman"/>
                      </a:endParaRPr>
                    </a:p>
                    <a:p>
                      <a:pPr marL="228600" indent="-228600" algn="ctr">
                        <a:spcAft>
                          <a:spcPts val="0"/>
                        </a:spcAft>
                      </a:pPr>
                      <a:r>
                        <a:rPr lang="de-DE" sz="2400" b="1" dirty="0">
                          <a:solidFill>
                            <a:schemeClr val="accent6"/>
                          </a:solidFill>
                          <a:latin typeface="Times New Roman"/>
                          <a:ea typeface="Times New Roman"/>
                          <a:cs typeface="Times New Roman"/>
                        </a:rPr>
                        <a:t>(e)</a:t>
                      </a:r>
                    </a:p>
                  </a:txBody>
                  <a:tcPr marL="41169" marR="4116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de-DE" sz="2400" b="1" dirty="0">
                          <a:solidFill>
                            <a:schemeClr val="accent6"/>
                          </a:solidFill>
                          <a:latin typeface="Times New Roman"/>
                          <a:ea typeface="Times New Roman"/>
                          <a:cs typeface="Times New Roman"/>
                        </a:rPr>
                        <a:t>Nach-</a:t>
                      </a:r>
                    </a:p>
                    <a:p>
                      <a:pPr marL="228600" indent="-228600" algn="ctr">
                        <a:spcAft>
                          <a:spcPts val="0"/>
                        </a:spcAft>
                      </a:pPr>
                      <a:r>
                        <a:rPr lang="de-DE" sz="2400" b="1" dirty="0">
                          <a:solidFill>
                            <a:schemeClr val="accent6"/>
                          </a:solidFill>
                          <a:latin typeface="Times New Roman"/>
                          <a:ea typeface="Times New Roman"/>
                          <a:cs typeface="Times New Roman"/>
                        </a:rPr>
                        <a:t>Eichung</a:t>
                      </a:r>
                    </a:p>
                    <a:p>
                      <a:pPr marL="228600" indent="-228600" algn="ctr">
                        <a:spcAft>
                          <a:spcPts val="0"/>
                        </a:spcAft>
                      </a:pPr>
                      <a:r>
                        <a:rPr lang="de-DE" sz="2400" b="1" dirty="0">
                          <a:solidFill>
                            <a:schemeClr val="accent6"/>
                          </a:solidFill>
                          <a:latin typeface="Times New Roman"/>
                          <a:ea typeface="Times New Roman"/>
                          <a:cs typeface="Times New Roman"/>
                        </a:rPr>
                        <a:t>(e)</a:t>
                      </a:r>
                    </a:p>
                  </a:txBody>
                  <a:tcPr marL="41169" marR="4116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de-DE" sz="1800" dirty="0">
                          <a:latin typeface="Times New Roman"/>
                          <a:ea typeface="Times New Roman"/>
                          <a:cs typeface="Times New Roman"/>
                        </a:rPr>
                        <a:t>Klasse I</a:t>
                      </a: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de-DE" sz="1800" dirty="0">
                          <a:latin typeface="Times New Roman"/>
                          <a:ea typeface="Times New Roman"/>
                          <a:cs typeface="Times New Roman"/>
                        </a:rPr>
                        <a:t>Klasse II</a:t>
                      </a: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de-DE" sz="1800" dirty="0">
                          <a:latin typeface="Times New Roman"/>
                          <a:ea typeface="Times New Roman"/>
                          <a:cs typeface="Times New Roman"/>
                        </a:rPr>
                        <a:t>Klasse III</a:t>
                      </a: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dirty="0" err="1">
                          <a:latin typeface="Times New Roman"/>
                          <a:ea typeface="Times New Roman"/>
                          <a:cs typeface="Times New Roman"/>
                        </a:rPr>
                        <a:t>Klasse</a:t>
                      </a:r>
                      <a:r>
                        <a:rPr lang="it-IT" sz="1800" dirty="0">
                          <a:latin typeface="Times New Roman"/>
                          <a:ea typeface="Times New Roman"/>
                          <a:cs typeface="Times New Roman"/>
                        </a:rPr>
                        <a:t> IIII</a:t>
                      </a:r>
                      <a:endParaRPr lang="de-DE" sz="1800" dirty="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864096">
                <a:tc>
                  <a:txBody>
                    <a:bodyPr/>
                    <a:lstStyle/>
                    <a:p>
                      <a:pPr marL="228600" indent="-228600" algn="ctr">
                        <a:spcAft>
                          <a:spcPts val="0"/>
                        </a:spcAft>
                      </a:pPr>
                      <a:r>
                        <a:rPr lang="it-IT" sz="2400" b="1" dirty="0">
                          <a:solidFill>
                            <a:schemeClr val="accent6"/>
                          </a:solidFill>
                          <a:latin typeface="Times New Roman"/>
                          <a:ea typeface="Times New Roman"/>
                          <a:cs typeface="Times New Roman"/>
                        </a:rPr>
                        <a:t>+/- </a:t>
                      </a:r>
                      <a:r>
                        <a:rPr lang="it-IT" sz="2400" b="1" dirty="0" err="1">
                          <a:solidFill>
                            <a:schemeClr val="accent6"/>
                          </a:solidFill>
                          <a:latin typeface="Times New Roman"/>
                          <a:ea typeface="Times New Roman"/>
                          <a:cs typeface="Times New Roman"/>
                        </a:rPr>
                        <a:t>0,5</a:t>
                      </a:r>
                      <a:endParaRPr lang="de-DE" sz="2400" b="1" dirty="0">
                        <a:solidFill>
                          <a:schemeClr val="accent6"/>
                        </a:solidFill>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de-DE" sz="2400" b="1" dirty="0">
                          <a:solidFill>
                            <a:schemeClr val="accent6"/>
                          </a:solidFill>
                          <a:latin typeface="Times New Roman"/>
                          <a:ea typeface="Times New Roman"/>
                          <a:cs typeface="Times New Roman"/>
                        </a:rPr>
                        <a:t>+/- 1,0</a:t>
                      </a:r>
                    </a:p>
                  </a:txBody>
                  <a:tcPr marL="41169" marR="4116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dirty="0">
                          <a:latin typeface="Times New Roman"/>
                          <a:ea typeface="Times New Roman"/>
                          <a:cs typeface="Times New Roman"/>
                        </a:rPr>
                        <a:t>0 </a:t>
                      </a:r>
                      <a:r>
                        <a:rPr lang="it-IT" sz="1800" dirty="0">
                          <a:latin typeface="Times New Roman"/>
                          <a:ea typeface="Times New Roman"/>
                          <a:cs typeface="Times New Roman"/>
                          <a:sym typeface="Symbol"/>
                        </a:rPr>
                        <a:t></a:t>
                      </a:r>
                      <a:r>
                        <a:rPr lang="it-IT" sz="1800" dirty="0">
                          <a:latin typeface="Times New Roman"/>
                          <a:ea typeface="Times New Roman"/>
                          <a:cs typeface="Times New Roman"/>
                        </a:rPr>
                        <a:t> m </a:t>
                      </a:r>
                      <a:r>
                        <a:rPr lang="it-IT" sz="1800" dirty="0">
                          <a:latin typeface="Times New Roman"/>
                          <a:ea typeface="Times New Roman"/>
                          <a:cs typeface="Times New Roman"/>
                          <a:sym typeface="Symbol"/>
                        </a:rPr>
                        <a:t></a:t>
                      </a:r>
                      <a:r>
                        <a:rPr lang="it-IT" sz="1800" dirty="0">
                          <a:latin typeface="Times New Roman"/>
                          <a:ea typeface="Times New Roman"/>
                          <a:cs typeface="Times New Roman"/>
                        </a:rPr>
                        <a:t> 50.000 e</a:t>
                      </a:r>
                      <a:endParaRPr lang="de-DE" sz="1800" dirty="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a:latin typeface="Times New Roman"/>
                          <a:ea typeface="Times New Roman"/>
                          <a:cs typeface="Times New Roman"/>
                        </a:rPr>
                        <a:t>0 </a:t>
                      </a:r>
                      <a:r>
                        <a:rPr lang="it-IT" sz="1800">
                          <a:latin typeface="Times New Roman"/>
                          <a:ea typeface="Times New Roman"/>
                          <a:cs typeface="Times New Roman"/>
                          <a:sym typeface="Symbol"/>
                        </a:rPr>
                        <a:t></a:t>
                      </a:r>
                      <a:r>
                        <a:rPr lang="it-IT" sz="1800">
                          <a:latin typeface="Times New Roman"/>
                          <a:ea typeface="Times New Roman"/>
                          <a:cs typeface="Times New Roman"/>
                        </a:rPr>
                        <a:t> m</a:t>
                      </a:r>
                      <a:r>
                        <a:rPr lang="it-IT" sz="1800">
                          <a:latin typeface="Times New Roman"/>
                          <a:ea typeface="Times New Roman"/>
                          <a:cs typeface="Times New Roman"/>
                          <a:sym typeface="Symbol"/>
                        </a:rPr>
                        <a:t></a:t>
                      </a:r>
                      <a:r>
                        <a:rPr lang="it-IT" sz="1800">
                          <a:latin typeface="Times New Roman"/>
                          <a:ea typeface="Times New Roman"/>
                          <a:cs typeface="Times New Roman"/>
                        </a:rPr>
                        <a:t> 5.000 e</a:t>
                      </a:r>
                      <a:endParaRPr lang="de-DE" sz="180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a:latin typeface="Times New Roman"/>
                          <a:ea typeface="Times New Roman"/>
                          <a:cs typeface="Times New Roman"/>
                        </a:rPr>
                        <a:t>0 </a:t>
                      </a:r>
                      <a:r>
                        <a:rPr lang="it-IT" sz="1800">
                          <a:latin typeface="Times New Roman"/>
                          <a:ea typeface="Times New Roman"/>
                          <a:cs typeface="Times New Roman"/>
                          <a:sym typeface="Symbol"/>
                        </a:rPr>
                        <a:t></a:t>
                      </a:r>
                      <a:r>
                        <a:rPr lang="it-IT" sz="1800">
                          <a:latin typeface="Times New Roman"/>
                          <a:ea typeface="Times New Roman"/>
                          <a:cs typeface="Times New Roman"/>
                        </a:rPr>
                        <a:t> m </a:t>
                      </a:r>
                      <a:r>
                        <a:rPr lang="it-IT" sz="1800">
                          <a:latin typeface="Times New Roman"/>
                          <a:ea typeface="Times New Roman"/>
                          <a:cs typeface="Times New Roman"/>
                          <a:sym typeface="Symbol"/>
                        </a:rPr>
                        <a:t></a:t>
                      </a:r>
                      <a:r>
                        <a:rPr lang="it-IT" sz="1800">
                          <a:latin typeface="Times New Roman"/>
                          <a:ea typeface="Times New Roman"/>
                          <a:cs typeface="Times New Roman"/>
                        </a:rPr>
                        <a:t> 500 e</a:t>
                      </a:r>
                      <a:endParaRPr lang="de-DE" sz="180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dirty="0">
                          <a:latin typeface="Times New Roman"/>
                          <a:ea typeface="Times New Roman"/>
                          <a:cs typeface="Times New Roman"/>
                        </a:rPr>
                        <a:t>0 </a:t>
                      </a:r>
                      <a:r>
                        <a:rPr lang="it-IT" sz="1800" dirty="0">
                          <a:latin typeface="Times New Roman"/>
                          <a:ea typeface="Times New Roman"/>
                          <a:cs typeface="Times New Roman"/>
                          <a:sym typeface="Symbol"/>
                        </a:rPr>
                        <a:t></a:t>
                      </a:r>
                      <a:r>
                        <a:rPr lang="it-IT" sz="1800" dirty="0">
                          <a:latin typeface="Times New Roman"/>
                          <a:ea typeface="Times New Roman"/>
                          <a:cs typeface="Times New Roman"/>
                        </a:rPr>
                        <a:t> m </a:t>
                      </a:r>
                      <a:r>
                        <a:rPr lang="it-IT" sz="1800" dirty="0">
                          <a:latin typeface="Times New Roman"/>
                          <a:ea typeface="Times New Roman"/>
                          <a:cs typeface="Times New Roman"/>
                          <a:sym typeface="Symbol"/>
                        </a:rPr>
                        <a:t></a:t>
                      </a:r>
                      <a:r>
                        <a:rPr lang="it-IT" sz="1800" dirty="0">
                          <a:latin typeface="Times New Roman"/>
                          <a:ea typeface="Times New Roman"/>
                          <a:cs typeface="Times New Roman"/>
                        </a:rPr>
                        <a:t> 50 e</a:t>
                      </a:r>
                      <a:endParaRPr lang="de-DE" sz="1800" dirty="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1296144">
                <a:tc>
                  <a:txBody>
                    <a:bodyPr/>
                    <a:lstStyle/>
                    <a:p>
                      <a:pPr marL="228600" indent="-228600" algn="ctr">
                        <a:spcAft>
                          <a:spcPts val="0"/>
                        </a:spcAft>
                      </a:pPr>
                      <a:r>
                        <a:rPr lang="it-IT" sz="2400" b="1" dirty="0">
                          <a:solidFill>
                            <a:schemeClr val="accent6"/>
                          </a:solidFill>
                          <a:latin typeface="Times New Roman"/>
                          <a:ea typeface="Times New Roman"/>
                          <a:cs typeface="Times New Roman"/>
                        </a:rPr>
                        <a:t>+/- 1,0</a:t>
                      </a:r>
                      <a:endParaRPr lang="de-DE" sz="2400" b="1" dirty="0">
                        <a:solidFill>
                          <a:schemeClr val="accent6"/>
                        </a:solidFill>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de-DE" sz="2400" b="1" dirty="0">
                          <a:solidFill>
                            <a:schemeClr val="accent6"/>
                          </a:solidFill>
                          <a:latin typeface="Times New Roman"/>
                          <a:ea typeface="Times New Roman"/>
                          <a:cs typeface="Times New Roman"/>
                        </a:rPr>
                        <a:t>+/- 1,5</a:t>
                      </a:r>
                    </a:p>
                  </a:txBody>
                  <a:tcPr marL="41169" marR="4116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dirty="0">
                          <a:latin typeface="Times New Roman"/>
                          <a:ea typeface="Times New Roman"/>
                          <a:cs typeface="Times New Roman"/>
                        </a:rPr>
                        <a:t>50.000 </a:t>
                      </a:r>
                      <a:r>
                        <a:rPr lang="it-IT" sz="1800" dirty="0">
                          <a:latin typeface="Times New Roman"/>
                          <a:ea typeface="Times New Roman"/>
                          <a:cs typeface="Times New Roman"/>
                          <a:sym typeface="Symbol"/>
                        </a:rPr>
                        <a:t></a:t>
                      </a:r>
                      <a:r>
                        <a:rPr lang="it-IT" sz="1800" dirty="0">
                          <a:latin typeface="Times New Roman"/>
                          <a:ea typeface="Times New Roman"/>
                          <a:cs typeface="Times New Roman"/>
                        </a:rPr>
                        <a:t> m </a:t>
                      </a:r>
                      <a:r>
                        <a:rPr lang="it-IT" sz="1800" dirty="0">
                          <a:latin typeface="Times New Roman"/>
                          <a:ea typeface="Times New Roman"/>
                          <a:cs typeface="Times New Roman"/>
                          <a:sym typeface="Symbol"/>
                        </a:rPr>
                        <a:t></a:t>
                      </a:r>
                      <a:r>
                        <a:rPr lang="it-IT" sz="1800" dirty="0">
                          <a:latin typeface="Times New Roman"/>
                          <a:ea typeface="Times New Roman"/>
                          <a:cs typeface="Times New Roman"/>
                        </a:rPr>
                        <a:t> 200.000 e</a:t>
                      </a:r>
                      <a:endParaRPr lang="de-DE" sz="1800" dirty="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a:latin typeface="Times New Roman"/>
                          <a:ea typeface="Times New Roman"/>
                          <a:cs typeface="Times New Roman"/>
                        </a:rPr>
                        <a:t>5.000 </a:t>
                      </a:r>
                      <a:r>
                        <a:rPr lang="it-IT" sz="1800">
                          <a:latin typeface="Times New Roman"/>
                          <a:ea typeface="Times New Roman"/>
                          <a:cs typeface="Times New Roman"/>
                          <a:sym typeface="Symbol"/>
                        </a:rPr>
                        <a:t></a:t>
                      </a:r>
                      <a:r>
                        <a:rPr lang="it-IT" sz="1800">
                          <a:latin typeface="Times New Roman"/>
                          <a:ea typeface="Times New Roman"/>
                          <a:cs typeface="Times New Roman"/>
                        </a:rPr>
                        <a:t> m </a:t>
                      </a:r>
                      <a:r>
                        <a:rPr lang="it-IT" sz="1800">
                          <a:latin typeface="Times New Roman"/>
                          <a:ea typeface="Times New Roman"/>
                          <a:cs typeface="Times New Roman"/>
                          <a:sym typeface="Symbol"/>
                        </a:rPr>
                        <a:t></a:t>
                      </a:r>
                      <a:r>
                        <a:rPr lang="it-IT" sz="1800">
                          <a:latin typeface="Times New Roman"/>
                          <a:ea typeface="Times New Roman"/>
                          <a:cs typeface="Times New Roman"/>
                        </a:rPr>
                        <a:t> 20.000 e</a:t>
                      </a:r>
                      <a:endParaRPr lang="de-DE" sz="180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a:latin typeface="Times New Roman"/>
                          <a:ea typeface="Times New Roman"/>
                          <a:cs typeface="Times New Roman"/>
                        </a:rPr>
                        <a:t>500 </a:t>
                      </a:r>
                      <a:r>
                        <a:rPr lang="it-IT" sz="1800">
                          <a:latin typeface="Times New Roman"/>
                          <a:ea typeface="Times New Roman"/>
                          <a:cs typeface="Times New Roman"/>
                          <a:sym typeface="Symbol"/>
                        </a:rPr>
                        <a:t></a:t>
                      </a:r>
                      <a:r>
                        <a:rPr lang="it-IT" sz="1800">
                          <a:latin typeface="Times New Roman"/>
                          <a:ea typeface="Times New Roman"/>
                          <a:cs typeface="Times New Roman"/>
                        </a:rPr>
                        <a:t> m </a:t>
                      </a:r>
                      <a:r>
                        <a:rPr lang="it-IT" sz="1800">
                          <a:latin typeface="Times New Roman"/>
                          <a:ea typeface="Times New Roman"/>
                          <a:cs typeface="Times New Roman"/>
                          <a:sym typeface="Symbol"/>
                        </a:rPr>
                        <a:t></a:t>
                      </a:r>
                      <a:r>
                        <a:rPr lang="it-IT" sz="1800">
                          <a:latin typeface="Times New Roman"/>
                          <a:ea typeface="Times New Roman"/>
                          <a:cs typeface="Times New Roman"/>
                        </a:rPr>
                        <a:t> 2.000 e</a:t>
                      </a:r>
                      <a:endParaRPr lang="de-DE" sz="180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dirty="0">
                          <a:latin typeface="Times New Roman"/>
                          <a:ea typeface="Times New Roman"/>
                          <a:cs typeface="Times New Roman"/>
                        </a:rPr>
                        <a:t>50 </a:t>
                      </a:r>
                      <a:r>
                        <a:rPr lang="it-IT" sz="1800" dirty="0">
                          <a:latin typeface="Times New Roman"/>
                          <a:ea typeface="Times New Roman"/>
                          <a:cs typeface="Times New Roman"/>
                          <a:sym typeface="Symbol"/>
                        </a:rPr>
                        <a:t></a:t>
                      </a:r>
                      <a:r>
                        <a:rPr lang="it-IT" sz="1800" dirty="0">
                          <a:latin typeface="Times New Roman"/>
                          <a:ea typeface="Times New Roman"/>
                          <a:cs typeface="Times New Roman"/>
                        </a:rPr>
                        <a:t> m </a:t>
                      </a:r>
                      <a:r>
                        <a:rPr lang="it-IT" sz="1800" dirty="0">
                          <a:latin typeface="Times New Roman"/>
                          <a:ea typeface="Times New Roman"/>
                          <a:cs typeface="Times New Roman"/>
                          <a:sym typeface="Symbol"/>
                        </a:rPr>
                        <a:t></a:t>
                      </a:r>
                      <a:r>
                        <a:rPr lang="it-IT" sz="1800" dirty="0">
                          <a:latin typeface="Times New Roman"/>
                          <a:ea typeface="Times New Roman"/>
                          <a:cs typeface="Times New Roman"/>
                        </a:rPr>
                        <a:t> 200 e</a:t>
                      </a:r>
                      <a:endParaRPr lang="de-DE" sz="1800" dirty="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1296144">
                <a:tc>
                  <a:txBody>
                    <a:bodyPr/>
                    <a:lstStyle/>
                    <a:p>
                      <a:pPr marL="228600" indent="-228600" algn="ctr">
                        <a:spcAft>
                          <a:spcPts val="0"/>
                        </a:spcAft>
                      </a:pPr>
                      <a:r>
                        <a:rPr lang="it-IT" sz="2400" b="1" dirty="0">
                          <a:solidFill>
                            <a:schemeClr val="accent6"/>
                          </a:solidFill>
                          <a:latin typeface="Times New Roman"/>
                          <a:ea typeface="Times New Roman"/>
                          <a:cs typeface="Times New Roman"/>
                        </a:rPr>
                        <a:t>+/- </a:t>
                      </a:r>
                      <a:r>
                        <a:rPr lang="it-IT" sz="2400" b="1" dirty="0" err="1">
                          <a:solidFill>
                            <a:schemeClr val="accent6"/>
                          </a:solidFill>
                          <a:latin typeface="Times New Roman"/>
                          <a:ea typeface="Times New Roman"/>
                          <a:cs typeface="Times New Roman"/>
                        </a:rPr>
                        <a:t>1,5</a:t>
                      </a:r>
                      <a:endParaRPr lang="de-DE" sz="2400" b="1" dirty="0">
                        <a:solidFill>
                          <a:schemeClr val="accent6"/>
                        </a:solidFill>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de-DE" sz="2400" b="1" dirty="0">
                          <a:solidFill>
                            <a:schemeClr val="accent6"/>
                          </a:solidFill>
                          <a:latin typeface="Times New Roman"/>
                          <a:ea typeface="Times New Roman"/>
                          <a:cs typeface="Times New Roman"/>
                        </a:rPr>
                        <a:t>+/- 3,0</a:t>
                      </a:r>
                    </a:p>
                  </a:txBody>
                  <a:tcPr marL="41169" marR="41169"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dirty="0">
                          <a:latin typeface="Times New Roman"/>
                          <a:ea typeface="Times New Roman"/>
                          <a:cs typeface="Times New Roman"/>
                        </a:rPr>
                        <a:t>200.000 e </a:t>
                      </a:r>
                      <a:r>
                        <a:rPr lang="it-IT" sz="1800" dirty="0">
                          <a:latin typeface="Times New Roman"/>
                          <a:ea typeface="Times New Roman"/>
                          <a:cs typeface="Times New Roman"/>
                          <a:sym typeface="Symbol"/>
                        </a:rPr>
                        <a:t></a:t>
                      </a:r>
                      <a:r>
                        <a:rPr lang="it-IT" sz="1800" dirty="0">
                          <a:latin typeface="Times New Roman"/>
                          <a:ea typeface="Times New Roman"/>
                          <a:cs typeface="Times New Roman"/>
                        </a:rPr>
                        <a:t> m</a:t>
                      </a:r>
                      <a:endParaRPr lang="de-DE" sz="1800" dirty="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a:latin typeface="Times New Roman"/>
                          <a:ea typeface="Times New Roman"/>
                          <a:cs typeface="Times New Roman"/>
                        </a:rPr>
                        <a:t>20.000 </a:t>
                      </a:r>
                      <a:r>
                        <a:rPr lang="it-IT" sz="1800">
                          <a:latin typeface="Times New Roman"/>
                          <a:ea typeface="Times New Roman"/>
                          <a:cs typeface="Times New Roman"/>
                          <a:sym typeface="Symbol"/>
                        </a:rPr>
                        <a:t></a:t>
                      </a:r>
                      <a:r>
                        <a:rPr lang="it-IT" sz="1800">
                          <a:latin typeface="Times New Roman"/>
                          <a:ea typeface="Times New Roman"/>
                          <a:cs typeface="Times New Roman"/>
                        </a:rPr>
                        <a:t> m </a:t>
                      </a:r>
                      <a:r>
                        <a:rPr lang="it-IT" sz="1800">
                          <a:latin typeface="Times New Roman"/>
                          <a:ea typeface="Times New Roman"/>
                          <a:cs typeface="Times New Roman"/>
                          <a:sym typeface="Symbol"/>
                        </a:rPr>
                        <a:t></a:t>
                      </a:r>
                      <a:r>
                        <a:rPr lang="it-IT" sz="1800">
                          <a:latin typeface="Times New Roman"/>
                          <a:ea typeface="Times New Roman"/>
                          <a:cs typeface="Times New Roman"/>
                        </a:rPr>
                        <a:t> 100.000 e</a:t>
                      </a:r>
                      <a:endParaRPr lang="de-DE" sz="180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it-IT" sz="1800">
                          <a:latin typeface="Times New Roman"/>
                          <a:ea typeface="Times New Roman"/>
                          <a:cs typeface="Times New Roman"/>
                        </a:rPr>
                        <a:t>2.000 </a:t>
                      </a:r>
                      <a:r>
                        <a:rPr lang="it-IT" sz="1800">
                          <a:latin typeface="Times New Roman"/>
                          <a:ea typeface="Times New Roman"/>
                          <a:cs typeface="Times New Roman"/>
                          <a:sym typeface="Symbol"/>
                        </a:rPr>
                        <a:t></a:t>
                      </a:r>
                      <a:r>
                        <a:rPr lang="it-IT" sz="1800">
                          <a:latin typeface="Times New Roman"/>
                          <a:ea typeface="Times New Roman"/>
                          <a:cs typeface="Times New Roman"/>
                        </a:rPr>
                        <a:t> m </a:t>
                      </a:r>
                      <a:r>
                        <a:rPr lang="it-IT" sz="1800">
                          <a:latin typeface="Times New Roman"/>
                          <a:ea typeface="Times New Roman"/>
                          <a:cs typeface="Times New Roman"/>
                          <a:sym typeface="Symbol"/>
                        </a:rPr>
                        <a:t></a:t>
                      </a:r>
                      <a:r>
                        <a:rPr lang="it-IT" sz="1800">
                          <a:latin typeface="Times New Roman"/>
                          <a:ea typeface="Times New Roman"/>
                          <a:cs typeface="Times New Roman"/>
                        </a:rPr>
                        <a:t> 10.000 e</a:t>
                      </a:r>
                      <a:endParaRPr lang="de-DE" sz="1800">
                        <a:latin typeface="Times New Roman"/>
                        <a:ea typeface="Times New Roman"/>
                        <a:cs typeface="Times New Roman"/>
                      </a:endParaRPr>
                    </a:p>
                  </a:txBody>
                  <a:tcPr marL="41169" marR="41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28600" indent="-228600" algn="ctr">
                        <a:spcAft>
                          <a:spcPts val="0"/>
                        </a:spcAft>
                      </a:pPr>
                      <a:r>
                        <a:rPr lang="de-DE" sz="1800" dirty="0">
                          <a:latin typeface="Times New Roman"/>
                          <a:ea typeface="Times New Roman"/>
                          <a:cs typeface="Times New Roman"/>
                        </a:rPr>
                        <a:t>200 </a:t>
                      </a:r>
                      <a:r>
                        <a:rPr lang="it-IT" sz="1800" dirty="0">
                          <a:latin typeface="Times New Roman"/>
                          <a:ea typeface="Times New Roman"/>
                          <a:cs typeface="Times New Roman"/>
                          <a:sym typeface="Symbol"/>
                        </a:rPr>
                        <a:t></a:t>
                      </a:r>
                      <a:r>
                        <a:rPr lang="de-DE" sz="1800" dirty="0">
                          <a:latin typeface="Times New Roman"/>
                          <a:ea typeface="Times New Roman"/>
                          <a:cs typeface="Times New Roman"/>
                        </a:rPr>
                        <a:t> m </a:t>
                      </a:r>
                      <a:r>
                        <a:rPr lang="it-IT" sz="1800" dirty="0">
                          <a:latin typeface="Times New Roman"/>
                          <a:ea typeface="Times New Roman"/>
                          <a:cs typeface="Times New Roman"/>
                          <a:sym typeface="Symbol"/>
                        </a:rPr>
                        <a:t></a:t>
                      </a:r>
                      <a:r>
                        <a:rPr lang="de-DE" sz="1800" dirty="0">
                          <a:latin typeface="Times New Roman"/>
                          <a:ea typeface="Times New Roman"/>
                          <a:cs typeface="Times New Roman"/>
                        </a:rPr>
                        <a:t> 1.000 e</a:t>
                      </a:r>
                    </a:p>
                  </a:txBody>
                  <a:tcPr marL="41169" marR="4116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bl>
          </a:graphicData>
        </a:graphic>
      </p:graphicFrame>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293440" y="692696"/>
            <a:ext cx="8568951" cy="2492990"/>
          </a:xfrm>
          <a:prstGeom prst="rect">
            <a:avLst/>
          </a:prstGeom>
        </p:spPr>
        <p:txBody>
          <a:bodyPr wrap="square">
            <a:spAutoFit/>
          </a:bodyPr>
          <a:lstStyle/>
          <a:p>
            <a:pPr algn="ctr"/>
            <a:r>
              <a:rPr lang="de-DE" sz="3000" b="1" dirty="0">
                <a:solidFill>
                  <a:srgbClr val="000000"/>
                </a:solidFill>
                <a:latin typeface="Arial" panose="020B0604020202020204" pitchFamily="34" charset="0"/>
              </a:rPr>
              <a:t>Fehlergrenzen – Beispiel:</a:t>
            </a:r>
          </a:p>
          <a:p>
            <a:endParaRPr lang="de-DE" u="sng" dirty="0">
              <a:solidFill>
                <a:srgbClr val="000000"/>
              </a:solidFill>
              <a:latin typeface="Arial" panose="020B0604020202020204" pitchFamily="34" charset="0"/>
            </a:endParaRPr>
          </a:p>
          <a:p>
            <a:r>
              <a:rPr lang="de-DE" u="sng" dirty="0">
                <a:solidFill>
                  <a:srgbClr val="000000"/>
                </a:solidFill>
                <a:latin typeface="Arial" panose="020B0604020202020204" pitchFamily="34" charset="0"/>
              </a:rPr>
              <a:t>Waage:</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Genauigkeitsklasse III      </a:t>
            </a:r>
            <a:r>
              <a:rPr lang="de-DE" dirty="0">
                <a:solidFill>
                  <a:srgbClr val="FF0000"/>
                </a:solidFill>
                <a:latin typeface="Arial" panose="020B0604020202020204" pitchFamily="34" charset="0"/>
              </a:rPr>
              <a:t>e = 0,05 kg     </a:t>
            </a:r>
            <a:r>
              <a:rPr lang="de-DE" dirty="0">
                <a:solidFill>
                  <a:srgbClr val="000000"/>
                </a:solidFill>
                <a:latin typeface="Arial" panose="020B0604020202020204" pitchFamily="34" charset="0"/>
              </a:rPr>
              <a:t>Max = 150 kg    Min = 1 kg</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Anzahl der Eichwerte (n) = 150 kg / 0,05 kg = 3.000</a:t>
            </a:r>
          </a:p>
          <a:p>
            <a:endParaRPr lang="de-DE" dirty="0">
              <a:solidFill>
                <a:srgbClr val="000000"/>
              </a:solidFill>
              <a:latin typeface="Arial" panose="020B0604020202020204" pitchFamily="34" charset="0"/>
            </a:endParaRPr>
          </a:p>
        </p:txBody>
      </p:sp>
      <p:sp>
        <p:nvSpPr>
          <p:cNvPr id="3" name="Rechteck 2">
            <a:extLst>
              <a:ext uri="{FF2B5EF4-FFF2-40B4-BE49-F238E27FC236}">
                <a16:creationId xmlns:a16="http://schemas.microsoft.com/office/drawing/2014/main" id="{66BD7550-8CBB-464F-9CAC-5EC365961706}"/>
              </a:ext>
            </a:extLst>
          </p:cNvPr>
          <p:cNvSpPr/>
          <p:nvPr/>
        </p:nvSpPr>
        <p:spPr>
          <a:xfrm>
            <a:off x="683753" y="3645024"/>
            <a:ext cx="7776863" cy="369332"/>
          </a:xfrm>
          <a:prstGeom prst="rect">
            <a:avLst/>
          </a:prstGeom>
        </p:spPr>
        <p:txBody>
          <a:bodyPr wrap="square">
            <a:spAutoFit/>
          </a:bodyPr>
          <a:lstStyle/>
          <a:p>
            <a:r>
              <a:rPr lang="de-DE" u="sng" dirty="0">
                <a:solidFill>
                  <a:srgbClr val="000000"/>
                </a:solidFill>
                <a:latin typeface="Arial" panose="020B0604020202020204" pitchFamily="34" charset="0"/>
              </a:rPr>
              <a:t>Fehlergrenzen, welche bei der Nacheichung eingehalten werden müssen</a:t>
            </a:r>
            <a:r>
              <a:rPr lang="de-DE" dirty="0">
                <a:solidFill>
                  <a:srgbClr val="000000"/>
                </a:solidFill>
                <a:latin typeface="Arial" panose="020B0604020202020204" pitchFamily="34" charset="0"/>
              </a:rPr>
              <a:t>:</a:t>
            </a:r>
          </a:p>
        </p:txBody>
      </p:sp>
      <p:graphicFrame>
        <p:nvGraphicFramePr>
          <p:cNvPr id="4" name="Tabelle 3">
            <a:extLst>
              <a:ext uri="{FF2B5EF4-FFF2-40B4-BE49-F238E27FC236}">
                <a16:creationId xmlns:a16="http://schemas.microsoft.com/office/drawing/2014/main" id="{66F4BE12-D015-4EE0-816C-D7A7BB479CD0}"/>
              </a:ext>
            </a:extLst>
          </p:cNvPr>
          <p:cNvGraphicFramePr>
            <a:graphicFrameLocks noGrp="1"/>
          </p:cNvGraphicFramePr>
          <p:nvPr>
            <p:extLst>
              <p:ext uri="{D42A27DB-BD31-4B8C-83A1-F6EECF244321}">
                <p14:modId xmlns:p14="http://schemas.microsoft.com/office/powerpoint/2010/main" val="1179757485"/>
              </p:ext>
            </p:extLst>
          </p:nvPr>
        </p:nvGraphicFramePr>
        <p:xfrm>
          <a:off x="293440" y="4365104"/>
          <a:ext cx="8568951" cy="1483360"/>
        </p:xfrm>
        <a:graphic>
          <a:graphicData uri="http://schemas.openxmlformats.org/drawingml/2006/table">
            <a:tbl>
              <a:tblPr firstRow="1" bandRow="1">
                <a:tableStyleId>{5C22544A-7EE6-4342-B048-85BDC9FD1C3A}</a:tableStyleId>
              </a:tblPr>
              <a:tblGrid>
                <a:gridCol w="2856317">
                  <a:extLst>
                    <a:ext uri="{9D8B030D-6E8A-4147-A177-3AD203B41FA5}">
                      <a16:colId xmlns:a16="http://schemas.microsoft.com/office/drawing/2014/main" val="2526520844"/>
                    </a:ext>
                  </a:extLst>
                </a:gridCol>
                <a:gridCol w="2856317">
                  <a:extLst>
                    <a:ext uri="{9D8B030D-6E8A-4147-A177-3AD203B41FA5}">
                      <a16:colId xmlns:a16="http://schemas.microsoft.com/office/drawing/2014/main" val="3749299818"/>
                    </a:ext>
                  </a:extLst>
                </a:gridCol>
                <a:gridCol w="2856317">
                  <a:extLst>
                    <a:ext uri="{9D8B030D-6E8A-4147-A177-3AD203B41FA5}">
                      <a16:colId xmlns:a16="http://schemas.microsoft.com/office/drawing/2014/main" val="2540234009"/>
                    </a:ext>
                  </a:extLst>
                </a:gridCol>
              </a:tblGrid>
              <a:tr h="370840">
                <a:tc>
                  <a:txBody>
                    <a:bodyPr/>
                    <a:lstStyle/>
                    <a:p>
                      <a:pPr algn="ctr"/>
                      <a:r>
                        <a:rPr lang="de-DE" dirty="0"/>
                        <a:t>0 – 500 e</a:t>
                      </a:r>
                    </a:p>
                  </a:txBody>
                  <a:tcPr/>
                </a:tc>
                <a:tc>
                  <a:txBody>
                    <a:bodyPr/>
                    <a:lstStyle/>
                    <a:p>
                      <a:pPr algn="ctr"/>
                      <a:r>
                        <a:rPr lang="de-DE" dirty="0"/>
                        <a:t>&gt; 500 e bis 2.000 e</a:t>
                      </a:r>
                    </a:p>
                  </a:txBody>
                  <a:tcPr/>
                </a:tc>
                <a:tc>
                  <a:txBody>
                    <a:bodyPr/>
                    <a:lstStyle/>
                    <a:p>
                      <a:pPr algn="ctr"/>
                      <a:r>
                        <a:rPr lang="de-DE" dirty="0"/>
                        <a:t>&gt; 2000 e</a:t>
                      </a:r>
                    </a:p>
                  </a:txBody>
                  <a:tcPr/>
                </a:tc>
                <a:extLst>
                  <a:ext uri="{0D108BD9-81ED-4DB2-BD59-A6C34878D82A}">
                    <a16:rowId xmlns:a16="http://schemas.microsoft.com/office/drawing/2014/main" val="2101918620"/>
                  </a:ext>
                </a:extLst>
              </a:tr>
              <a:tr h="370840">
                <a:tc>
                  <a:txBody>
                    <a:bodyPr/>
                    <a:lstStyle/>
                    <a:p>
                      <a:pPr algn="ctr"/>
                      <a:r>
                        <a:rPr lang="de-DE" dirty="0"/>
                        <a:t>0 – 25 kg</a:t>
                      </a:r>
                    </a:p>
                  </a:txBody>
                  <a:tcPr>
                    <a:solidFill>
                      <a:srgbClr val="FFFF00"/>
                    </a:solidFill>
                  </a:tcPr>
                </a:tc>
                <a:tc>
                  <a:txBody>
                    <a:bodyPr/>
                    <a:lstStyle/>
                    <a:p>
                      <a:pPr algn="ctr"/>
                      <a:r>
                        <a:rPr lang="de-DE" dirty="0"/>
                        <a:t>25,05 kg – 100 kg</a:t>
                      </a:r>
                    </a:p>
                  </a:txBody>
                  <a:tcPr>
                    <a:solidFill>
                      <a:srgbClr val="FFFF00"/>
                    </a:solidFill>
                  </a:tcPr>
                </a:tc>
                <a:tc>
                  <a:txBody>
                    <a:bodyPr/>
                    <a:lstStyle/>
                    <a:p>
                      <a:pPr algn="ctr"/>
                      <a:r>
                        <a:rPr lang="de-DE" dirty="0"/>
                        <a:t>100,05 kg – 150 kg</a:t>
                      </a:r>
                    </a:p>
                  </a:txBody>
                  <a:tcPr>
                    <a:solidFill>
                      <a:srgbClr val="FFFF00"/>
                    </a:solidFill>
                  </a:tcPr>
                </a:tc>
                <a:extLst>
                  <a:ext uri="{0D108BD9-81ED-4DB2-BD59-A6C34878D82A}">
                    <a16:rowId xmlns:a16="http://schemas.microsoft.com/office/drawing/2014/main" val="3786843066"/>
                  </a:ext>
                </a:extLst>
              </a:tr>
              <a:tr h="370840">
                <a:tc>
                  <a:txBody>
                    <a:bodyPr/>
                    <a:lstStyle/>
                    <a:p>
                      <a:pPr algn="ctr"/>
                      <a:r>
                        <a:rPr lang="de-DE" dirty="0">
                          <a:solidFill>
                            <a:srgbClr val="FF0000"/>
                          </a:solidFill>
                        </a:rPr>
                        <a:t>1,0 e</a:t>
                      </a: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FF0000"/>
                          </a:solidFill>
                        </a:rPr>
                        <a:t>2,0 e</a:t>
                      </a: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FF0000"/>
                          </a:solidFill>
                        </a:rPr>
                        <a:t>3,0 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0678457"/>
                  </a:ext>
                </a:extLst>
              </a:tr>
              <a:tr h="370840">
                <a:tc>
                  <a:txBody>
                    <a:bodyPr/>
                    <a:lstStyle/>
                    <a:p>
                      <a:pPr algn="ctr"/>
                      <a:r>
                        <a:rPr lang="de-DE" dirty="0"/>
                        <a:t>+/- 0,05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de-DE" dirty="0"/>
                        <a:t>+/- 0,10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de-DE" dirty="0"/>
                        <a:t>+/- 0,15 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49120332"/>
                  </a:ext>
                </a:extLst>
              </a:tr>
            </a:tbl>
          </a:graphicData>
        </a:graphic>
      </p:graphicFrame>
    </p:spTree>
    <p:extLst>
      <p:ext uri="{BB962C8B-B14F-4D97-AF65-F5344CB8AC3E}">
        <p14:creationId xmlns:p14="http://schemas.microsoft.com/office/powerpoint/2010/main" val="284993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7F76CFA-3FBB-46F2-8FD9-75227632F835}"/>
              </a:ext>
            </a:extLst>
          </p:cNvPr>
          <p:cNvSpPr/>
          <p:nvPr/>
        </p:nvSpPr>
        <p:spPr>
          <a:xfrm>
            <a:off x="0" y="1435028"/>
            <a:ext cx="9144000" cy="2862322"/>
          </a:xfrm>
          <a:prstGeom prst="rect">
            <a:avLst/>
          </a:prstGeom>
        </p:spPr>
        <p:txBody>
          <a:bodyPr wrap="square">
            <a:spAutoFit/>
          </a:bodyPr>
          <a:lstStyle/>
          <a:p>
            <a:r>
              <a:rPr lang="de-DE" b="1" dirty="0">
                <a:solidFill>
                  <a:srgbClr val="000000"/>
                </a:solidFill>
              </a:rPr>
              <a:t>Erdanziehung, Messgenauigkeit und Eichgültigkeit – was man wissen muss:</a:t>
            </a:r>
          </a:p>
          <a:p>
            <a:endParaRPr lang="de-DE" dirty="0">
              <a:solidFill>
                <a:srgbClr val="000000"/>
              </a:solidFill>
            </a:endParaRPr>
          </a:p>
          <a:p>
            <a:r>
              <a:rPr lang="de-DE" dirty="0">
                <a:solidFill>
                  <a:srgbClr val="000000"/>
                </a:solidFill>
              </a:rPr>
              <a:t>Waagen, die beliebig verstellt werden können (also nicht fest eingebaut sind) und deren Messergebnisse der Erdanziehungskraft unterliegen (elektr. Waagen) sind, je nach Genauigkeitsklasse und Anzahl der Eichwerte, für einen spezifischen Verwendungsort bzw. –</a:t>
            </a:r>
            <a:r>
              <a:rPr lang="de-DE" dirty="0" err="1">
                <a:solidFill>
                  <a:srgbClr val="000000"/>
                </a:solidFill>
              </a:rPr>
              <a:t>zone</a:t>
            </a:r>
            <a:r>
              <a:rPr lang="de-DE" dirty="0">
                <a:solidFill>
                  <a:srgbClr val="000000"/>
                </a:solidFill>
              </a:rPr>
              <a:t> geeicht. Eine Verwendung außerhalb dieser Zone ohne vorherige Nacheichung ist verboten.</a:t>
            </a:r>
          </a:p>
          <a:p>
            <a:endParaRPr lang="de-DE" dirty="0">
              <a:solidFill>
                <a:srgbClr val="000000"/>
              </a:solidFill>
            </a:endParaRPr>
          </a:p>
          <a:p>
            <a:r>
              <a:rPr lang="de-DE" dirty="0">
                <a:solidFill>
                  <a:srgbClr val="000000"/>
                </a:solidFill>
              </a:rPr>
              <a:t>Waagen der Genauigkeitsklasse II, III und IIII müssen daher eine Angabe über die Verwendungszone tragen:</a:t>
            </a:r>
          </a:p>
        </p:txBody>
      </p:sp>
      <p:sp>
        <p:nvSpPr>
          <p:cNvPr id="4" name="Rechteck 3">
            <a:extLst>
              <a:ext uri="{FF2B5EF4-FFF2-40B4-BE49-F238E27FC236}">
                <a16:creationId xmlns:a16="http://schemas.microsoft.com/office/drawing/2014/main" id="{005E0EFE-1C98-4F0F-BBB0-0A69432A63CB}"/>
              </a:ext>
            </a:extLst>
          </p:cNvPr>
          <p:cNvSpPr/>
          <p:nvPr/>
        </p:nvSpPr>
        <p:spPr>
          <a:xfrm>
            <a:off x="0" y="4509120"/>
            <a:ext cx="9144000" cy="2031325"/>
          </a:xfrm>
          <a:prstGeom prst="rect">
            <a:avLst/>
          </a:prstGeom>
        </p:spPr>
        <p:txBody>
          <a:bodyPr wrap="square">
            <a:spAutoFit/>
          </a:bodyPr>
          <a:lstStyle/>
          <a:p>
            <a:pPr marL="742950" lvl="1" indent="-285750">
              <a:buFont typeface="+mj-lt"/>
              <a:buAutoNum type="arabicPeriod"/>
            </a:pPr>
            <a:r>
              <a:rPr lang="de-DE" dirty="0">
                <a:solidFill>
                  <a:srgbClr val="000000"/>
                </a:solidFill>
              </a:rPr>
              <a:t>Aufschrift auf eigenem gesichertem Schildchen, auch selbstklebend und selbstzerstörend </a:t>
            </a:r>
            <a:r>
              <a:rPr lang="de-DE" u="sng" dirty="0">
                <a:solidFill>
                  <a:srgbClr val="000000"/>
                </a:solidFill>
              </a:rPr>
              <a:t>oder</a:t>
            </a:r>
          </a:p>
          <a:p>
            <a:pPr marL="742950" lvl="1" indent="-285750">
              <a:buFont typeface="+mj-lt"/>
              <a:buAutoNum type="arabicPeriod"/>
            </a:pPr>
            <a:r>
              <a:rPr lang="de-DE" dirty="0">
                <a:solidFill>
                  <a:srgbClr val="000000"/>
                </a:solidFill>
              </a:rPr>
              <a:t>Aufschrift auf einem Dokument, das das Messgerät begleitet und dem Kontrollpersonal des Eichamtes zur Verfügung steht </a:t>
            </a:r>
            <a:r>
              <a:rPr lang="de-DE" u="sng" dirty="0">
                <a:solidFill>
                  <a:srgbClr val="000000"/>
                </a:solidFill>
              </a:rPr>
              <a:t>oder</a:t>
            </a:r>
          </a:p>
          <a:p>
            <a:pPr marL="742950" lvl="1" indent="-285750">
              <a:buFont typeface="+mj-lt"/>
              <a:buAutoNum type="arabicPeriod"/>
            </a:pPr>
            <a:r>
              <a:rPr lang="de-DE" dirty="0">
                <a:solidFill>
                  <a:srgbClr val="000000"/>
                </a:solidFill>
              </a:rPr>
              <a:t>Anzeige auf der Anzeigevorrichtung des Messgerätes, dauerhaft oder aufrufbar durch eine im Handbuch beschriebene Vorgangsweise und das dem Kontrollpersonal des Eichamtes zur Verfügung steht.</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cstate="print"/>
          <a:srcRect/>
          <a:stretch>
            <a:fillRect/>
          </a:stretch>
        </p:blipFill>
        <p:spPr bwMode="auto">
          <a:xfrm>
            <a:off x="395536" y="1340768"/>
            <a:ext cx="8028384" cy="5517232"/>
          </a:xfrm>
          <a:prstGeom prst="rect">
            <a:avLst/>
          </a:prstGeom>
          <a:noFill/>
          <a:ln w="9525">
            <a:noFill/>
            <a:miter lim="800000"/>
            <a:headEnd/>
            <a:tailEnd/>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cstate="print"/>
          <a:srcRect/>
          <a:stretch>
            <a:fillRect/>
          </a:stretch>
        </p:blipFill>
        <p:spPr bwMode="auto">
          <a:xfrm>
            <a:off x="467544" y="1412776"/>
            <a:ext cx="8333594" cy="4968552"/>
          </a:xfrm>
          <a:prstGeom prst="rect">
            <a:avLst/>
          </a:prstGeom>
          <a:noFill/>
          <a:ln w="9525">
            <a:noFill/>
            <a:miter lim="800000"/>
            <a:headEnd/>
            <a:tailEnd/>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7F76CFA-3FBB-46F2-8FD9-75227632F835}"/>
              </a:ext>
            </a:extLst>
          </p:cNvPr>
          <p:cNvSpPr/>
          <p:nvPr/>
        </p:nvSpPr>
        <p:spPr>
          <a:xfrm>
            <a:off x="0" y="1340768"/>
            <a:ext cx="9144000" cy="4832092"/>
          </a:xfrm>
          <a:prstGeom prst="rect">
            <a:avLst/>
          </a:prstGeom>
        </p:spPr>
        <p:txBody>
          <a:bodyPr wrap="square">
            <a:spAutoFit/>
          </a:bodyPr>
          <a:lstStyle/>
          <a:p>
            <a:r>
              <a:rPr lang="de-DE" sz="2800" b="1" dirty="0">
                <a:solidFill>
                  <a:srgbClr val="000000"/>
                </a:solidFill>
              </a:rPr>
              <a:t>Erdanziehung, Messgenauigkeit und Eichgültigkeit – was man wissen muss:</a:t>
            </a:r>
          </a:p>
          <a:p>
            <a:endParaRPr lang="de-DE" sz="2800" dirty="0">
              <a:solidFill>
                <a:srgbClr val="000000"/>
              </a:solidFill>
            </a:endParaRPr>
          </a:p>
          <a:p>
            <a:r>
              <a:rPr lang="de-DE" sz="2800" dirty="0">
                <a:solidFill>
                  <a:srgbClr val="000000"/>
                </a:solidFill>
              </a:rPr>
              <a:t>Waagen der Genauigkeitsklasse I und II können über eine sogenannte automatische Justiervorrichtung mit internem Referenzgewicht verfügen, welche beim Einschalten der Wage automatisch startet und die Waage somit laufend justiert. In diesem Falle kann die Waage an jedem Ort verwendet werden.</a:t>
            </a:r>
          </a:p>
          <a:p>
            <a:endParaRPr lang="de-DE" sz="2800" dirty="0">
              <a:solidFill>
                <a:srgbClr val="000000"/>
              </a:solidFill>
            </a:endParaRPr>
          </a:p>
          <a:p>
            <a:r>
              <a:rPr lang="de-DE" sz="2800" dirty="0">
                <a:solidFill>
                  <a:srgbClr val="000000"/>
                </a:solidFill>
              </a:rPr>
              <a:t>Weitere Infos unter </a:t>
            </a:r>
            <a:r>
              <a:rPr lang="de-DE" sz="2800" dirty="0">
                <a:solidFill>
                  <a:srgbClr val="000000"/>
                </a:solidFill>
                <a:hlinkClick r:id="rId2"/>
              </a:rPr>
              <a:t>http://www.handelskammer.bz.it</a:t>
            </a:r>
            <a:r>
              <a:rPr lang="de-DE" sz="2800" dirty="0">
                <a:solidFill>
                  <a:srgbClr val="000000"/>
                </a:solidFill>
              </a:rPr>
              <a:t>.</a:t>
            </a:r>
          </a:p>
        </p:txBody>
      </p:sp>
    </p:spTree>
    <p:extLst>
      <p:ext uri="{BB962C8B-B14F-4D97-AF65-F5344CB8AC3E}">
        <p14:creationId xmlns:p14="http://schemas.microsoft.com/office/powerpoint/2010/main" val="251962984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251520" y="188640"/>
            <a:ext cx="8784976" cy="553998"/>
          </a:xfrm>
          <a:prstGeom prst="rect">
            <a:avLst/>
          </a:prstGeom>
        </p:spPr>
        <p:txBody>
          <a:bodyPr wrap="square">
            <a:spAutoFit/>
          </a:bodyPr>
          <a:lstStyle/>
          <a:p>
            <a:pPr algn="ctr"/>
            <a:r>
              <a:rPr lang="de-DE" sz="3000" b="1" dirty="0">
                <a:solidFill>
                  <a:srgbClr val="000000"/>
                </a:solidFill>
                <a:latin typeface="Arial" panose="020B0604020202020204" pitchFamily="34" charset="0"/>
              </a:rPr>
              <a:t>Waage   ≠   Waage</a:t>
            </a:r>
            <a:endParaRPr lang="de-DE" dirty="0">
              <a:solidFill>
                <a:srgbClr val="000000"/>
              </a:solidFill>
              <a:latin typeface="Arial" panose="020B0604020202020204" pitchFamily="34" charset="0"/>
            </a:endParaRPr>
          </a:p>
        </p:txBody>
      </p:sp>
      <p:pic>
        <p:nvPicPr>
          <p:cNvPr id="5" name="Grafik 4">
            <a:extLst>
              <a:ext uri="{FF2B5EF4-FFF2-40B4-BE49-F238E27FC236}">
                <a16:creationId xmlns:a16="http://schemas.microsoft.com/office/drawing/2014/main" id="{42D3FD22-ACBE-48E7-AB63-2407284F25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86" t="8082" r="8142" b="13798"/>
          <a:stretch/>
        </p:blipFill>
        <p:spPr>
          <a:xfrm>
            <a:off x="4499992" y="804675"/>
            <a:ext cx="3456384" cy="2088232"/>
          </a:xfrm>
          <a:prstGeom prst="rect">
            <a:avLst/>
          </a:prstGeom>
        </p:spPr>
      </p:pic>
      <p:pic>
        <p:nvPicPr>
          <p:cNvPr id="7" name="Grafik 6">
            <a:extLst>
              <a:ext uri="{FF2B5EF4-FFF2-40B4-BE49-F238E27FC236}">
                <a16:creationId xmlns:a16="http://schemas.microsoft.com/office/drawing/2014/main" id="{AF50A1B7-9EDA-4E22-B8D0-DB5FC31C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0" y="3190349"/>
            <a:ext cx="2304256" cy="2793037"/>
          </a:xfrm>
          <a:prstGeom prst="rect">
            <a:avLst/>
          </a:prstGeom>
        </p:spPr>
      </p:pic>
      <p:pic>
        <p:nvPicPr>
          <p:cNvPr id="9" name="Grafik 8">
            <a:extLst>
              <a:ext uri="{FF2B5EF4-FFF2-40B4-BE49-F238E27FC236}">
                <a16:creationId xmlns:a16="http://schemas.microsoft.com/office/drawing/2014/main" id="{79C4EEF3-F5BD-4FE4-A3CB-20C9E78AA4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3746457"/>
            <a:ext cx="2260746" cy="2088632"/>
          </a:xfrm>
          <a:prstGeom prst="rect">
            <a:avLst/>
          </a:prstGeom>
        </p:spPr>
      </p:pic>
      <p:pic>
        <p:nvPicPr>
          <p:cNvPr id="11" name="Grafik 10">
            <a:extLst>
              <a:ext uri="{FF2B5EF4-FFF2-40B4-BE49-F238E27FC236}">
                <a16:creationId xmlns:a16="http://schemas.microsoft.com/office/drawing/2014/main" id="{D8EF963A-F489-4B0E-898C-48C0F999AE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3" y="767939"/>
            <a:ext cx="2684170" cy="2124968"/>
          </a:xfrm>
          <a:prstGeom prst="rect">
            <a:avLst/>
          </a:prstGeom>
        </p:spPr>
      </p:pic>
      <p:pic>
        <p:nvPicPr>
          <p:cNvPr id="13" name="Grafik 12">
            <a:extLst>
              <a:ext uri="{FF2B5EF4-FFF2-40B4-BE49-F238E27FC236}">
                <a16:creationId xmlns:a16="http://schemas.microsoft.com/office/drawing/2014/main" id="{D2036656-C474-4DC1-9087-D348DCB10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7944" y="3718262"/>
            <a:ext cx="2091018" cy="1974527"/>
          </a:xfrm>
          <a:prstGeom prst="rect">
            <a:avLst/>
          </a:prstGeom>
        </p:spPr>
      </p:pic>
      <p:pic>
        <p:nvPicPr>
          <p:cNvPr id="15" name="Grafik 14">
            <a:extLst>
              <a:ext uri="{FF2B5EF4-FFF2-40B4-BE49-F238E27FC236}">
                <a16:creationId xmlns:a16="http://schemas.microsoft.com/office/drawing/2014/main" id="{C69C2EDA-11E2-4652-BA83-88CB6F4BE4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7953" y="3589879"/>
            <a:ext cx="2623651" cy="1993975"/>
          </a:xfrm>
          <a:prstGeom prst="rect">
            <a:avLst/>
          </a:prstGeom>
        </p:spPr>
      </p:pic>
      <p:pic>
        <p:nvPicPr>
          <p:cNvPr id="18" name="Bild 2">
            <a:extLst>
              <a:ext uri="{FF2B5EF4-FFF2-40B4-BE49-F238E27FC236}">
                <a16:creationId xmlns:a16="http://schemas.microsoft.com/office/drawing/2014/main" id="{51241167-396A-4933-A11F-28EDE1D5E40E}"/>
              </a:ext>
            </a:extLst>
          </p:cNvPr>
          <p:cNvPicPr/>
          <p:nvPr/>
        </p:nvPicPr>
        <p:blipFill>
          <a:blip r:embed="rId8" cstate="print"/>
          <a:srcRect/>
          <a:stretch>
            <a:fillRect/>
          </a:stretch>
        </p:blipFill>
        <p:spPr bwMode="auto">
          <a:xfrm>
            <a:off x="467544" y="6071850"/>
            <a:ext cx="2208530" cy="650875"/>
          </a:xfrm>
          <a:prstGeom prst="rect">
            <a:avLst/>
          </a:prstGeom>
          <a:noFill/>
          <a:ln w="9525">
            <a:noFill/>
            <a:miter lim="800000"/>
            <a:headEnd/>
            <a:tailEnd/>
          </a:ln>
        </p:spPr>
      </p:pic>
      <p:pic>
        <p:nvPicPr>
          <p:cNvPr id="19" name="Bild 3">
            <a:extLst>
              <a:ext uri="{FF2B5EF4-FFF2-40B4-BE49-F238E27FC236}">
                <a16:creationId xmlns:a16="http://schemas.microsoft.com/office/drawing/2014/main" id="{2111870D-2868-4766-961C-92373420C65F}"/>
              </a:ext>
            </a:extLst>
          </p:cNvPr>
          <p:cNvPicPr/>
          <p:nvPr/>
        </p:nvPicPr>
        <p:blipFill>
          <a:blip r:embed="rId9" cstate="print"/>
          <a:srcRect/>
          <a:stretch>
            <a:fillRect/>
          </a:stretch>
        </p:blipFill>
        <p:spPr bwMode="auto">
          <a:xfrm>
            <a:off x="3275856" y="6081209"/>
            <a:ext cx="2088232" cy="612242"/>
          </a:xfrm>
          <a:prstGeom prst="rect">
            <a:avLst/>
          </a:prstGeom>
          <a:noFill/>
          <a:ln w="9525">
            <a:noFill/>
            <a:miter lim="800000"/>
            <a:headEnd/>
            <a:tailEnd/>
          </a:ln>
        </p:spPr>
      </p:pic>
      <p:pic>
        <p:nvPicPr>
          <p:cNvPr id="20" name="Bild 4" descr="Nummer Eichamt - Minerva oval">
            <a:extLst>
              <a:ext uri="{FF2B5EF4-FFF2-40B4-BE49-F238E27FC236}">
                <a16:creationId xmlns:a16="http://schemas.microsoft.com/office/drawing/2014/main" id="{F3FF2902-0C56-4A9B-BA04-820490C2C409}"/>
              </a:ext>
            </a:extLst>
          </p:cNvPr>
          <p:cNvPicPr/>
          <p:nvPr/>
        </p:nvPicPr>
        <p:blipFill>
          <a:blip r:embed="rId10" cstate="print"/>
          <a:srcRect/>
          <a:stretch>
            <a:fillRect/>
          </a:stretch>
        </p:blipFill>
        <p:spPr bwMode="auto">
          <a:xfrm>
            <a:off x="5802175" y="6081209"/>
            <a:ext cx="485775" cy="584835"/>
          </a:xfrm>
          <a:prstGeom prst="rect">
            <a:avLst/>
          </a:prstGeom>
          <a:noFill/>
          <a:ln w="9525">
            <a:noFill/>
            <a:miter lim="800000"/>
            <a:headEnd/>
            <a:tailEnd/>
          </a:ln>
        </p:spPr>
      </p:pic>
      <p:pic>
        <p:nvPicPr>
          <p:cNvPr id="21" name="Bild 7" descr="Nummer des Eichinspektors - Krone">
            <a:extLst>
              <a:ext uri="{FF2B5EF4-FFF2-40B4-BE49-F238E27FC236}">
                <a16:creationId xmlns:a16="http://schemas.microsoft.com/office/drawing/2014/main" id="{9DCE17B4-0CB9-491E-A0C1-E3944597C259}"/>
              </a:ext>
            </a:extLst>
          </p:cNvPr>
          <p:cNvPicPr/>
          <p:nvPr/>
        </p:nvPicPr>
        <p:blipFill>
          <a:blip r:embed="rId11" cstate="print"/>
          <a:srcRect/>
          <a:stretch>
            <a:fillRect/>
          </a:stretch>
        </p:blipFill>
        <p:spPr bwMode="auto">
          <a:xfrm>
            <a:off x="6455061" y="6161008"/>
            <a:ext cx="527685" cy="460375"/>
          </a:xfrm>
          <a:prstGeom prst="rect">
            <a:avLst/>
          </a:prstGeom>
          <a:noFill/>
          <a:ln w="9525">
            <a:noFill/>
            <a:miter lim="800000"/>
            <a:headEnd/>
            <a:tailEnd/>
          </a:ln>
        </p:spPr>
      </p:pic>
      <p:pic>
        <p:nvPicPr>
          <p:cNvPr id="22" name="Bild 13" descr="Symbol Eichinspektoren Handelskammer">
            <a:extLst>
              <a:ext uri="{FF2B5EF4-FFF2-40B4-BE49-F238E27FC236}">
                <a16:creationId xmlns:a16="http://schemas.microsoft.com/office/drawing/2014/main" id="{9208EC4F-A555-4650-9294-2DD33C94D948}"/>
              </a:ext>
            </a:extLst>
          </p:cNvPr>
          <p:cNvPicPr/>
          <p:nvPr/>
        </p:nvPicPr>
        <p:blipFill>
          <a:blip r:embed="rId12" cstate="print"/>
          <a:srcRect/>
          <a:stretch>
            <a:fillRect/>
          </a:stretch>
        </p:blipFill>
        <p:spPr bwMode="auto">
          <a:xfrm>
            <a:off x="7092765" y="6162422"/>
            <a:ext cx="448310" cy="401955"/>
          </a:xfrm>
          <a:prstGeom prst="rect">
            <a:avLst/>
          </a:prstGeom>
          <a:noFill/>
          <a:ln w="9525">
            <a:noFill/>
            <a:miter lim="800000"/>
            <a:headEnd/>
            <a:tailEnd/>
          </a:ln>
        </p:spPr>
      </p:pic>
      <p:pic>
        <p:nvPicPr>
          <p:cNvPr id="23" name="Bild 10" descr="Symbol Eichdienst Handelskammer">
            <a:extLst>
              <a:ext uri="{FF2B5EF4-FFF2-40B4-BE49-F238E27FC236}">
                <a16:creationId xmlns:a16="http://schemas.microsoft.com/office/drawing/2014/main" id="{487ACE49-A3E5-400B-BF9C-210E47E92DCB}"/>
              </a:ext>
            </a:extLst>
          </p:cNvPr>
          <p:cNvPicPr/>
          <p:nvPr/>
        </p:nvPicPr>
        <p:blipFill>
          <a:blip r:embed="rId13" cstate="print"/>
          <a:srcRect/>
          <a:stretch>
            <a:fillRect/>
          </a:stretch>
        </p:blipFill>
        <p:spPr bwMode="auto">
          <a:xfrm>
            <a:off x="7761113" y="6162422"/>
            <a:ext cx="390525" cy="401955"/>
          </a:xfrm>
          <a:prstGeom prst="rect">
            <a:avLst/>
          </a:prstGeom>
          <a:noFill/>
          <a:ln w="9525">
            <a:noFill/>
            <a:miter lim="800000"/>
            <a:headEnd/>
            <a:tailEnd/>
          </a:ln>
        </p:spPr>
      </p:pic>
      <p:cxnSp>
        <p:nvCxnSpPr>
          <p:cNvPr id="25" name="Gerader Verbinder 24">
            <a:extLst>
              <a:ext uri="{FF2B5EF4-FFF2-40B4-BE49-F238E27FC236}">
                <a16:creationId xmlns:a16="http://schemas.microsoft.com/office/drawing/2014/main" id="{4734E3B5-D9D7-45E0-969A-76D638B2066A}"/>
              </a:ext>
            </a:extLst>
          </p:cNvPr>
          <p:cNvCxnSpPr/>
          <p:nvPr/>
        </p:nvCxnSpPr>
        <p:spPr>
          <a:xfrm>
            <a:off x="0" y="306896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573A62F-2CCD-4A8D-B9CF-9193BAFD72EF}"/>
              </a:ext>
            </a:extLst>
          </p:cNvPr>
          <p:cNvSpPr txBox="1"/>
          <p:nvPr/>
        </p:nvSpPr>
        <p:spPr>
          <a:xfrm>
            <a:off x="3923928" y="3161732"/>
            <a:ext cx="1440160" cy="461665"/>
          </a:xfrm>
          <a:prstGeom prst="rect">
            <a:avLst/>
          </a:prstGeom>
          <a:noFill/>
        </p:spPr>
        <p:txBody>
          <a:bodyPr wrap="square" rtlCol="0">
            <a:spAutoFit/>
          </a:bodyPr>
          <a:lstStyle/>
          <a:p>
            <a:r>
              <a:rPr lang="de-DE" sz="2400" b="1" dirty="0">
                <a:solidFill>
                  <a:srgbClr val="66FF33"/>
                </a:solidFill>
              </a:rPr>
              <a:t>Geeicht:</a:t>
            </a:r>
          </a:p>
        </p:txBody>
      </p:sp>
      <p:cxnSp>
        <p:nvCxnSpPr>
          <p:cNvPr id="28" name="Gerader Verbinder 27">
            <a:extLst>
              <a:ext uri="{FF2B5EF4-FFF2-40B4-BE49-F238E27FC236}">
                <a16:creationId xmlns:a16="http://schemas.microsoft.com/office/drawing/2014/main" id="{E04AA769-AD49-4FAE-8343-1E4678295C55}"/>
              </a:ext>
            </a:extLst>
          </p:cNvPr>
          <p:cNvCxnSpPr>
            <a:cxnSpLocks/>
          </p:cNvCxnSpPr>
          <p:nvPr/>
        </p:nvCxnSpPr>
        <p:spPr>
          <a:xfrm>
            <a:off x="827584" y="788462"/>
            <a:ext cx="2592288" cy="204373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8092B8AF-B66F-4E1F-A0B0-AB62FBA33166}"/>
              </a:ext>
            </a:extLst>
          </p:cNvPr>
          <p:cNvCxnSpPr>
            <a:cxnSpLocks/>
          </p:cNvCxnSpPr>
          <p:nvPr/>
        </p:nvCxnSpPr>
        <p:spPr>
          <a:xfrm flipH="1">
            <a:off x="827584" y="830664"/>
            <a:ext cx="2592288" cy="2062243"/>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47471E4B-9E83-43C4-A1B5-01B5FF00E714}"/>
              </a:ext>
            </a:extLst>
          </p:cNvPr>
          <p:cNvCxnSpPr>
            <a:cxnSpLocks/>
          </p:cNvCxnSpPr>
          <p:nvPr/>
        </p:nvCxnSpPr>
        <p:spPr>
          <a:xfrm flipH="1">
            <a:off x="4499992" y="818610"/>
            <a:ext cx="3456383" cy="201358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8C56DF8-2AD4-47B8-881D-AE99238F34EA}"/>
              </a:ext>
            </a:extLst>
          </p:cNvPr>
          <p:cNvCxnSpPr>
            <a:cxnSpLocks/>
          </p:cNvCxnSpPr>
          <p:nvPr/>
        </p:nvCxnSpPr>
        <p:spPr>
          <a:xfrm>
            <a:off x="4499991" y="837503"/>
            <a:ext cx="3380184" cy="19946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D62CED9F-B611-4F56-BBA1-3C9E4EF67824}"/>
              </a:ext>
            </a:extLst>
          </p:cNvPr>
          <p:cNvSpPr txBox="1"/>
          <p:nvPr/>
        </p:nvSpPr>
        <p:spPr>
          <a:xfrm>
            <a:off x="1264714" y="744793"/>
            <a:ext cx="1728192" cy="369332"/>
          </a:xfrm>
          <a:prstGeom prst="rect">
            <a:avLst/>
          </a:prstGeom>
          <a:noFill/>
        </p:spPr>
        <p:txBody>
          <a:bodyPr wrap="square" rtlCol="0">
            <a:spAutoFit/>
          </a:bodyPr>
          <a:lstStyle/>
          <a:p>
            <a:r>
              <a:rPr lang="de-DE" dirty="0"/>
              <a:t>… zu Hause</a:t>
            </a:r>
          </a:p>
        </p:txBody>
      </p:sp>
      <p:sp>
        <p:nvSpPr>
          <p:cNvPr id="41" name="Textfeld 40">
            <a:extLst>
              <a:ext uri="{FF2B5EF4-FFF2-40B4-BE49-F238E27FC236}">
                <a16:creationId xmlns:a16="http://schemas.microsoft.com/office/drawing/2014/main" id="{7069BA5A-1E94-44D7-8313-A4651AF5D8F9}"/>
              </a:ext>
            </a:extLst>
          </p:cNvPr>
          <p:cNvSpPr txBox="1"/>
          <p:nvPr/>
        </p:nvSpPr>
        <p:spPr>
          <a:xfrm>
            <a:off x="5364088" y="711904"/>
            <a:ext cx="1787958" cy="369332"/>
          </a:xfrm>
          <a:prstGeom prst="rect">
            <a:avLst/>
          </a:prstGeom>
          <a:noFill/>
        </p:spPr>
        <p:txBody>
          <a:bodyPr wrap="square" rtlCol="0">
            <a:spAutoFit/>
          </a:bodyPr>
          <a:lstStyle/>
          <a:p>
            <a:r>
              <a:rPr lang="de-DE" dirty="0"/>
              <a:t>… in der Küche</a:t>
            </a:r>
          </a:p>
        </p:txBody>
      </p:sp>
    </p:spTree>
    <p:extLst>
      <p:ext uri="{BB962C8B-B14F-4D97-AF65-F5344CB8AC3E}">
        <p14:creationId xmlns:p14="http://schemas.microsoft.com/office/powerpoint/2010/main" val="327085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570" y="1923208"/>
            <a:ext cx="9144000" cy="1384995"/>
          </a:xfrm>
          <a:prstGeom prst="rect">
            <a:avLst/>
          </a:prstGeom>
          <a:solidFill>
            <a:srgbClr val="FFFF00"/>
          </a:solidFill>
        </p:spPr>
        <p:txBody>
          <a:bodyPr wrap="square" rtlCol="0">
            <a:spAutoFit/>
          </a:bodyPr>
          <a:lstStyle/>
          <a:p>
            <a:pPr>
              <a:buFont typeface="Arial" charset="0"/>
              <a:buChar char="•"/>
            </a:pPr>
            <a:r>
              <a:rPr lang="de-DE" sz="2800" dirty="0"/>
              <a:t>nichtselbsttätige Waage </a:t>
            </a:r>
            <a:r>
              <a:rPr lang="de-DE" sz="2000" dirty="0"/>
              <a:t>(EN 45501 / 2009/23/EG  /  OIML R76)</a:t>
            </a:r>
          </a:p>
          <a:p>
            <a:pPr>
              <a:buFont typeface="Arial" charset="0"/>
              <a:buChar char="•"/>
            </a:pPr>
            <a:r>
              <a:rPr lang="de-DE" sz="2800" dirty="0" err="1">
                <a:solidFill>
                  <a:srgbClr val="FF0000"/>
                </a:solidFill>
              </a:rPr>
              <a:t>strumento</a:t>
            </a:r>
            <a:r>
              <a:rPr lang="de-DE" sz="2800" dirty="0">
                <a:solidFill>
                  <a:srgbClr val="FF0000"/>
                </a:solidFill>
              </a:rPr>
              <a:t> per </a:t>
            </a:r>
            <a:r>
              <a:rPr lang="de-DE" sz="2800" dirty="0" err="1">
                <a:solidFill>
                  <a:srgbClr val="FF0000"/>
                </a:solidFill>
              </a:rPr>
              <a:t>pesare</a:t>
            </a:r>
            <a:r>
              <a:rPr lang="de-DE" sz="2800" dirty="0">
                <a:solidFill>
                  <a:srgbClr val="FF0000"/>
                </a:solidFill>
              </a:rPr>
              <a:t> a </a:t>
            </a:r>
            <a:r>
              <a:rPr lang="de-DE" sz="2800" dirty="0" err="1">
                <a:solidFill>
                  <a:srgbClr val="FF0000"/>
                </a:solidFill>
              </a:rPr>
              <a:t>funzionamento</a:t>
            </a:r>
            <a:r>
              <a:rPr lang="de-DE" sz="2800" dirty="0">
                <a:solidFill>
                  <a:srgbClr val="FF0000"/>
                </a:solidFill>
              </a:rPr>
              <a:t> non </a:t>
            </a:r>
            <a:r>
              <a:rPr lang="de-DE" sz="2800" dirty="0" err="1">
                <a:solidFill>
                  <a:srgbClr val="FF0000"/>
                </a:solidFill>
              </a:rPr>
              <a:t>automatico</a:t>
            </a:r>
            <a:endParaRPr lang="de-DE" sz="2800" dirty="0">
              <a:solidFill>
                <a:srgbClr val="FF0000"/>
              </a:solidFill>
            </a:endParaRPr>
          </a:p>
          <a:p>
            <a:pPr>
              <a:buFont typeface="Arial" charset="0"/>
              <a:buChar char="•"/>
            </a:pPr>
            <a:r>
              <a:rPr lang="de-DE" sz="2800" b="1" dirty="0">
                <a:solidFill>
                  <a:schemeClr val="accent2"/>
                </a:solidFill>
              </a:rPr>
              <a:t>NAWI</a:t>
            </a:r>
            <a:r>
              <a:rPr lang="de-DE" sz="2800" dirty="0"/>
              <a:t> (non- </a:t>
            </a:r>
            <a:r>
              <a:rPr lang="de-DE" sz="2800" dirty="0" err="1"/>
              <a:t>automatic</a:t>
            </a:r>
            <a:r>
              <a:rPr lang="de-DE" sz="2800" dirty="0"/>
              <a:t> </a:t>
            </a:r>
            <a:r>
              <a:rPr lang="de-DE" sz="2800" dirty="0" err="1"/>
              <a:t>weighing</a:t>
            </a:r>
            <a:r>
              <a:rPr lang="de-DE" sz="2800" dirty="0"/>
              <a:t> </a:t>
            </a:r>
            <a:r>
              <a:rPr lang="de-DE" sz="2800" dirty="0" err="1"/>
              <a:t>instrument</a:t>
            </a:r>
            <a:r>
              <a:rPr lang="de-DE" sz="2800" dirty="0"/>
              <a:t>)</a:t>
            </a:r>
          </a:p>
        </p:txBody>
      </p:sp>
      <p:sp>
        <p:nvSpPr>
          <p:cNvPr id="4" name="Textfeld 3"/>
          <p:cNvSpPr txBox="1"/>
          <p:nvPr/>
        </p:nvSpPr>
        <p:spPr>
          <a:xfrm>
            <a:off x="10570" y="3308203"/>
            <a:ext cx="9144000" cy="738664"/>
          </a:xfrm>
          <a:prstGeom prst="rect">
            <a:avLst/>
          </a:prstGeom>
          <a:solidFill>
            <a:schemeClr val="bg1"/>
          </a:solidFill>
        </p:spPr>
        <p:txBody>
          <a:bodyPr wrap="square" rtlCol="0">
            <a:spAutoFit/>
          </a:bodyPr>
          <a:lstStyle/>
          <a:p>
            <a:pPr>
              <a:buFont typeface="Arial" charset="0"/>
              <a:buChar char="•"/>
            </a:pPr>
            <a:r>
              <a:rPr lang="de-DE" sz="1400" dirty="0"/>
              <a:t>selbsttätige Waage (2004/22/EG „MID“  / OIML R51/61)</a:t>
            </a:r>
          </a:p>
          <a:p>
            <a:pPr>
              <a:buFont typeface="Arial" charset="0"/>
              <a:buChar char="•"/>
            </a:pPr>
            <a:r>
              <a:rPr lang="de-DE" sz="1400" dirty="0" err="1"/>
              <a:t>strumento</a:t>
            </a:r>
            <a:r>
              <a:rPr lang="de-DE" sz="1400" dirty="0"/>
              <a:t> per </a:t>
            </a:r>
            <a:r>
              <a:rPr lang="de-DE" sz="1400" dirty="0" err="1"/>
              <a:t>pesare</a:t>
            </a:r>
            <a:r>
              <a:rPr lang="de-DE" sz="1400" dirty="0"/>
              <a:t> a </a:t>
            </a:r>
            <a:r>
              <a:rPr lang="de-DE" sz="1400" dirty="0" err="1"/>
              <a:t>funzionamento</a:t>
            </a:r>
            <a:r>
              <a:rPr lang="de-DE" sz="1400" dirty="0"/>
              <a:t> </a:t>
            </a:r>
            <a:r>
              <a:rPr lang="de-DE" sz="1400" dirty="0" err="1"/>
              <a:t>automatico</a:t>
            </a:r>
            <a:endParaRPr lang="de-DE" sz="1400" dirty="0"/>
          </a:p>
          <a:p>
            <a:pPr>
              <a:buFont typeface="Arial" charset="0"/>
              <a:buChar char="•"/>
            </a:pPr>
            <a:r>
              <a:rPr lang="de-DE" sz="1400" dirty="0"/>
              <a:t>AWI (</a:t>
            </a:r>
            <a:r>
              <a:rPr lang="de-DE" sz="1400" dirty="0" err="1"/>
              <a:t>automatic</a:t>
            </a:r>
            <a:r>
              <a:rPr lang="de-DE" sz="1400" dirty="0"/>
              <a:t> </a:t>
            </a:r>
            <a:r>
              <a:rPr lang="de-DE" sz="1400" dirty="0" err="1"/>
              <a:t>weighing</a:t>
            </a:r>
            <a:r>
              <a:rPr lang="de-DE" sz="1400" dirty="0"/>
              <a:t> </a:t>
            </a:r>
            <a:r>
              <a:rPr lang="de-DE" sz="1400" dirty="0" err="1"/>
              <a:t>instrument</a:t>
            </a:r>
            <a:r>
              <a:rPr lang="de-DE" sz="1400" dirty="0"/>
              <a:t>)</a:t>
            </a:r>
          </a:p>
        </p:txBody>
      </p:sp>
      <p:sp>
        <p:nvSpPr>
          <p:cNvPr id="5" name="Textfeld 4"/>
          <p:cNvSpPr txBox="1"/>
          <p:nvPr/>
        </p:nvSpPr>
        <p:spPr>
          <a:xfrm>
            <a:off x="10570" y="4935984"/>
            <a:ext cx="9144000" cy="954107"/>
          </a:xfrm>
          <a:prstGeom prst="rect">
            <a:avLst/>
          </a:prstGeom>
          <a:solidFill>
            <a:srgbClr val="FFFF00"/>
          </a:solidFill>
        </p:spPr>
        <p:txBody>
          <a:bodyPr wrap="square" rtlCol="0">
            <a:spAutoFit/>
          </a:bodyPr>
          <a:lstStyle/>
          <a:p>
            <a:pPr>
              <a:buFont typeface="Arial" charset="0"/>
              <a:buChar char="•"/>
            </a:pPr>
            <a:r>
              <a:rPr lang="de-DE" sz="2800" dirty="0"/>
              <a:t>EG-Ersteichung od. Konformitätsbewertung</a:t>
            </a:r>
          </a:p>
          <a:p>
            <a:pPr>
              <a:buFont typeface="Arial" charset="0"/>
              <a:buChar char="•"/>
            </a:pPr>
            <a:r>
              <a:rPr lang="de-DE" sz="2800" dirty="0" err="1">
                <a:solidFill>
                  <a:srgbClr val="FF0000"/>
                </a:solidFill>
              </a:rPr>
              <a:t>Verifica</a:t>
            </a:r>
            <a:r>
              <a:rPr lang="de-DE" sz="2800" dirty="0">
                <a:solidFill>
                  <a:srgbClr val="FF0000"/>
                </a:solidFill>
              </a:rPr>
              <a:t> prima CE </a:t>
            </a:r>
            <a:r>
              <a:rPr lang="de-DE" sz="2800" dirty="0" err="1">
                <a:solidFill>
                  <a:srgbClr val="FF0000"/>
                </a:solidFill>
              </a:rPr>
              <a:t>oppure</a:t>
            </a:r>
            <a:r>
              <a:rPr lang="de-DE" sz="2800" dirty="0">
                <a:solidFill>
                  <a:srgbClr val="FF0000"/>
                </a:solidFill>
              </a:rPr>
              <a:t> </a:t>
            </a:r>
            <a:r>
              <a:rPr lang="de-DE" sz="2800" dirty="0" err="1">
                <a:solidFill>
                  <a:srgbClr val="FF0000"/>
                </a:solidFill>
              </a:rPr>
              <a:t>valutazione</a:t>
            </a:r>
            <a:r>
              <a:rPr lang="de-DE" sz="2800" dirty="0">
                <a:solidFill>
                  <a:srgbClr val="FF0000"/>
                </a:solidFill>
              </a:rPr>
              <a:t> di </a:t>
            </a:r>
            <a:r>
              <a:rPr lang="de-DE" sz="2800" dirty="0" err="1">
                <a:solidFill>
                  <a:srgbClr val="FF0000"/>
                </a:solidFill>
              </a:rPr>
              <a:t>conformità</a:t>
            </a:r>
            <a:endParaRPr lang="de-DE" sz="2800" dirty="0">
              <a:solidFill>
                <a:srgbClr val="FF0000"/>
              </a:solidFill>
            </a:endParaRPr>
          </a:p>
        </p:txBody>
      </p:sp>
      <p:sp>
        <p:nvSpPr>
          <p:cNvPr id="6" name="Textfeld 5"/>
          <p:cNvSpPr txBox="1"/>
          <p:nvPr/>
        </p:nvSpPr>
        <p:spPr>
          <a:xfrm>
            <a:off x="0" y="5903893"/>
            <a:ext cx="9144000" cy="954107"/>
          </a:xfrm>
          <a:prstGeom prst="rect">
            <a:avLst/>
          </a:prstGeom>
          <a:solidFill>
            <a:srgbClr val="92D050"/>
          </a:solidFill>
        </p:spPr>
        <p:txBody>
          <a:bodyPr wrap="square" rtlCol="0">
            <a:spAutoFit/>
          </a:bodyPr>
          <a:lstStyle/>
          <a:p>
            <a:pPr>
              <a:buFont typeface="Arial" charset="0"/>
              <a:buChar char="•"/>
            </a:pPr>
            <a:r>
              <a:rPr lang="de-DE" sz="2800" dirty="0"/>
              <a:t>Nacheichung od. periodische Eichung</a:t>
            </a:r>
            <a:endParaRPr lang="de-DE" sz="2200" dirty="0"/>
          </a:p>
          <a:p>
            <a:pPr>
              <a:buFont typeface="Arial" charset="0"/>
              <a:buChar char="•"/>
            </a:pPr>
            <a:r>
              <a:rPr lang="de-DE" sz="2800" dirty="0" err="1">
                <a:solidFill>
                  <a:srgbClr val="FF0000"/>
                </a:solidFill>
              </a:rPr>
              <a:t>Verifica</a:t>
            </a:r>
            <a:r>
              <a:rPr lang="de-DE" sz="2800" dirty="0">
                <a:solidFill>
                  <a:srgbClr val="FF0000"/>
                </a:solidFill>
              </a:rPr>
              <a:t> </a:t>
            </a:r>
            <a:r>
              <a:rPr lang="de-DE" sz="2800" dirty="0" err="1">
                <a:solidFill>
                  <a:srgbClr val="FF0000"/>
                </a:solidFill>
              </a:rPr>
              <a:t>periodica</a:t>
            </a:r>
            <a:endParaRPr lang="de-DE" sz="2800" dirty="0">
              <a:solidFill>
                <a:srgbClr val="FF0000"/>
              </a:solidFill>
            </a:endParaRPr>
          </a:p>
        </p:txBody>
      </p:sp>
      <p:sp>
        <p:nvSpPr>
          <p:cNvPr id="3" name="Textfeld 2">
            <a:extLst>
              <a:ext uri="{FF2B5EF4-FFF2-40B4-BE49-F238E27FC236}">
                <a16:creationId xmlns:a16="http://schemas.microsoft.com/office/drawing/2014/main" id="{E9404206-D066-437D-A308-7753539966F2}"/>
              </a:ext>
            </a:extLst>
          </p:cNvPr>
          <p:cNvSpPr txBox="1"/>
          <p:nvPr/>
        </p:nvSpPr>
        <p:spPr>
          <a:xfrm>
            <a:off x="1763688" y="1391823"/>
            <a:ext cx="6048672" cy="492443"/>
          </a:xfrm>
          <a:prstGeom prst="rect">
            <a:avLst/>
          </a:prstGeom>
          <a:noFill/>
        </p:spPr>
        <p:txBody>
          <a:bodyPr wrap="square" rtlCol="0">
            <a:spAutoFit/>
          </a:bodyPr>
          <a:lstStyle/>
          <a:p>
            <a:pPr algn="ctr"/>
            <a:r>
              <a:rPr lang="de-DE" sz="2600" b="1" dirty="0"/>
              <a:t>BEGRIFFE UND ÜBERSETZUNGEN:</a:t>
            </a:r>
          </a:p>
        </p:txBody>
      </p:sp>
      <p:sp>
        <p:nvSpPr>
          <p:cNvPr id="7" name="Textfeld 6">
            <a:extLst>
              <a:ext uri="{FF2B5EF4-FFF2-40B4-BE49-F238E27FC236}">
                <a16:creationId xmlns:a16="http://schemas.microsoft.com/office/drawing/2014/main" id="{497FE6F4-DC74-4B9F-8B60-360F426A1C68}"/>
              </a:ext>
            </a:extLst>
          </p:cNvPr>
          <p:cNvSpPr txBox="1"/>
          <p:nvPr/>
        </p:nvSpPr>
        <p:spPr>
          <a:xfrm>
            <a:off x="0" y="4002902"/>
            <a:ext cx="9144000" cy="954107"/>
          </a:xfrm>
          <a:prstGeom prst="rect">
            <a:avLst/>
          </a:prstGeom>
          <a:solidFill>
            <a:srgbClr val="92D050"/>
          </a:solidFill>
        </p:spPr>
        <p:txBody>
          <a:bodyPr wrap="square" rtlCol="0">
            <a:spAutoFit/>
          </a:bodyPr>
          <a:lstStyle/>
          <a:p>
            <a:pPr>
              <a:buFont typeface="Arial" charset="0"/>
              <a:buChar char="•"/>
            </a:pPr>
            <a:r>
              <a:rPr lang="de-DE" sz="2800" dirty="0"/>
              <a:t>EG-Bauartzulassung</a:t>
            </a:r>
          </a:p>
          <a:p>
            <a:pPr>
              <a:buFont typeface="Arial" charset="0"/>
              <a:buChar char="•"/>
            </a:pPr>
            <a:r>
              <a:rPr lang="de-DE" sz="2800" dirty="0" err="1">
                <a:solidFill>
                  <a:srgbClr val="FF0000"/>
                </a:solidFill>
              </a:rPr>
              <a:t>certificato</a:t>
            </a:r>
            <a:r>
              <a:rPr lang="de-DE" sz="2800" dirty="0">
                <a:solidFill>
                  <a:srgbClr val="FF0000"/>
                </a:solidFill>
              </a:rPr>
              <a:t> di </a:t>
            </a:r>
            <a:r>
              <a:rPr lang="de-DE" sz="2800" dirty="0" err="1">
                <a:solidFill>
                  <a:srgbClr val="FF0000"/>
                </a:solidFill>
              </a:rPr>
              <a:t>approvazione</a:t>
            </a:r>
            <a:r>
              <a:rPr lang="de-DE" sz="2800" dirty="0">
                <a:solidFill>
                  <a:srgbClr val="FF0000"/>
                </a:solidFill>
              </a:rPr>
              <a:t> CE del </a:t>
            </a:r>
            <a:r>
              <a:rPr lang="de-DE" sz="2800" dirty="0" err="1">
                <a:solidFill>
                  <a:srgbClr val="FF0000"/>
                </a:solidFill>
              </a:rPr>
              <a:t>tipo</a:t>
            </a:r>
            <a:endParaRPr lang="de-DE" sz="2800" dirty="0">
              <a:solidFill>
                <a:srgbClr val="FF0000"/>
              </a:solidFil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2687620"/>
            <a:ext cx="9144000" cy="954107"/>
          </a:xfrm>
          <a:prstGeom prst="rect">
            <a:avLst/>
          </a:prstGeom>
          <a:solidFill>
            <a:srgbClr val="92D050"/>
          </a:solidFill>
        </p:spPr>
        <p:txBody>
          <a:bodyPr wrap="square" rtlCol="0">
            <a:spAutoFit/>
          </a:bodyPr>
          <a:lstStyle/>
          <a:p>
            <a:pPr>
              <a:buFont typeface="Arial" charset="0"/>
              <a:buChar char="•"/>
            </a:pPr>
            <a:r>
              <a:rPr lang="de-DE" sz="2800" dirty="0"/>
              <a:t>Eichstelle</a:t>
            </a:r>
          </a:p>
          <a:p>
            <a:pPr>
              <a:buFont typeface="Arial" charset="0"/>
              <a:buChar char="•"/>
            </a:pPr>
            <a:r>
              <a:rPr lang="de-DE" sz="2800" dirty="0" err="1">
                <a:solidFill>
                  <a:srgbClr val="FF0000"/>
                </a:solidFill>
              </a:rPr>
              <a:t>Organismo</a:t>
            </a:r>
            <a:r>
              <a:rPr lang="de-DE" sz="2800" dirty="0">
                <a:solidFill>
                  <a:srgbClr val="FF0000"/>
                </a:solidFill>
              </a:rPr>
              <a:t> di </a:t>
            </a:r>
            <a:r>
              <a:rPr lang="de-DE" sz="2800" dirty="0" err="1">
                <a:solidFill>
                  <a:srgbClr val="FF0000"/>
                </a:solidFill>
              </a:rPr>
              <a:t>verifica</a:t>
            </a:r>
            <a:endParaRPr lang="de-DE" sz="2800" dirty="0">
              <a:solidFill>
                <a:srgbClr val="FF0000"/>
              </a:solidFill>
            </a:endParaRPr>
          </a:p>
        </p:txBody>
      </p:sp>
      <p:sp>
        <p:nvSpPr>
          <p:cNvPr id="5" name="Textfeld 4"/>
          <p:cNvSpPr txBox="1"/>
          <p:nvPr/>
        </p:nvSpPr>
        <p:spPr>
          <a:xfrm>
            <a:off x="0" y="1585240"/>
            <a:ext cx="9144000" cy="954107"/>
          </a:xfrm>
          <a:prstGeom prst="rect">
            <a:avLst/>
          </a:prstGeom>
          <a:solidFill>
            <a:srgbClr val="FFFF00"/>
          </a:solidFill>
        </p:spPr>
        <p:txBody>
          <a:bodyPr wrap="square" rtlCol="0">
            <a:spAutoFit/>
          </a:bodyPr>
          <a:lstStyle/>
          <a:p>
            <a:pPr>
              <a:buFont typeface="Arial" charset="0"/>
              <a:buChar char="•"/>
            </a:pPr>
            <a:r>
              <a:rPr lang="de-DE" sz="2800" dirty="0"/>
              <a:t>Benannte Stelle</a:t>
            </a:r>
          </a:p>
          <a:p>
            <a:pPr>
              <a:buFont typeface="Arial" charset="0"/>
              <a:buChar char="•"/>
            </a:pPr>
            <a:r>
              <a:rPr lang="de-DE" sz="2800" dirty="0" err="1">
                <a:solidFill>
                  <a:srgbClr val="FF0000"/>
                </a:solidFill>
              </a:rPr>
              <a:t>Organismo</a:t>
            </a:r>
            <a:r>
              <a:rPr lang="de-DE" sz="2800" dirty="0">
                <a:solidFill>
                  <a:srgbClr val="FF0000"/>
                </a:solidFill>
              </a:rPr>
              <a:t> </a:t>
            </a:r>
            <a:r>
              <a:rPr lang="de-DE" sz="2800" dirty="0" err="1">
                <a:solidFill>
                  <a:srgbClr val="FF0000"/>
                </a:solidFill>
              </a:rPr>
              <a:t>Notificato</a:t>
            </a:r>
            <a:endParaRPr lang="de-DE" sz="2800" dirty="0">
              <a:solidFill>
                <a:srgbClr val="FF0000"/>
              </a:solidFill>
            </a:endParaRPr>
          </a:p>
        </p:txBody>
      </p:sp>
      <p:sp>
        <p:nvSpPr>
          <p:cNvPr id="6" name="Textfeld 5">
            <a:extLst>
              <a:ext uri="{FF2B5EF4-FFF2-40B4-BE49-F238E27FC236}">
                <a16:creationId xmlns:a16="http://schemas.microsoft.com/office/drawing/2014/main" id="{CE325EFF-ACF4-4CFF-9760-7EAA45E05C65}"/>
              </a:ext>
            </a:extLst>
          </p:cNvPr>
          <p:cNvSpPr txBox="1"/>
          <p:nvPr/>
        </p:nvSpPr>
        <p:spPr>
          <a:xfrm>
            <a:off x="0" y="3757155"/>
            <a:ext cx="9144000" cy="954107"/>
          </a:xfrm>
          <a:prstGeom prst="rect">
            <a:avLst/>
          </a:prstGeom>
          <a:solidFill>
            <a:srgbClr val="FFFF00"/>
          </a:solidFill>
        </p:spPr>
        <p:txBody>
          <a:bodyPr wrap="square" rtlCol="0">
            <a:spAutoFit/>
          </a:bodyPr>
          <a:lstStyle/>
          <a:p>
            <a:pPr>
              <a:buFont typeface="Arial" charset="0"/>
              <a:buChar char="•"/>
            </a:pPr>
            <a:r>
              <a:rPr lang="de-DE" sz="2800" dirty="0"/>
              <a:t>Eichamt</a:t>
            </a:r>
          </a:p>
          <a:p>
            <a:pPr>
              <a:buFont typeface="Arial" charset="0"/>
              <a:buChar char="•"/>
            </a:pPr>
            <a:r>
              <a:rPr lang="de-DE" sz="2800" dirty="0">
                <a:solidFill>
                  <a:srgbClr val="FF0000"/>
                </a:solidFill>
              </a:rPr>
              <a:t>Ufficio metrico</a:t>
            </a:r>
          </a:p>
        </p:txBody>
      </p:sp>
      <p:sp>
        <p:nvSpPr>
          <p:cNvPr id="7" name="Textfeld 6">
            <a:extLst>
              <a:ext uri="{FF2B5EF4-FFF2-40B4-BE49-F238E27FC236}">
                <a16:creationId xmlns:a16="http://schemas.microsoft.com/office/drawing/2014/main" id="{1002AC40-6E1E-48AB-8B38-B7B1875D6EEE}"/>
              </a:ext>
            </a:extLst>
          </p:cNvPr>
          <p:cNvSpPr txBox="1"/>
          <p:nvPr/>
        </p:nvSpPr>
        <p:spPr>
          <a:xfrm>
            <a:off x="0" y="4834358"/>
            <a:ext cx="9144000" cy="954107"/>
          </a:xfrm>
          <a:prstGeom prst="rect">
            <a:avLst/>
          </a:prstGeom>
          <a:solidFill>
            <a:srgbClr val="92D050"/>
          </a:solidFill>
        </p:spPr>
        <p:txBody>
          <a:bodyPr wrap="square" rtlCol="0">
            <a:spAutoFit/>
          </a:bodyPr>
          <a:lstStyle/>
          <a:p>
            <a:pPr>
              <a:buFont typeface="Arial" charset="0"/>
              <a:buChar char="•"/>
            </a:pPr>
            <a:r>
              <a:rPr lang="de-DE" sz="2800" dirty="0"/>
              <a:t>Fehlergrenzen</a:t>
            </a:r>
          </a:p>
          <a:p>
            <a:pPr>
              <a:buFont typeface="Arial" charset="0"/>
              <a:buChar char="•"/>
            </a:pPr>
            <a:r>
              <a:rPr lang="de-DE" sz="2800" dirty="0" err="1">
                <a:solidFill>
                  <a:srgbClr val="FF0000"/>
                </a:solidFill>
              </a:rPr>
              <a:t>errori</a:t>
            </a:r>
            <a:r>
              <a:rPr lang="de-DE" sz="2800" dirty="0">
                <a:solidFill>
                  <a:srgbClr val="FF0000"/>
                </a:solidFill>
              </a:rPr>
              <a:t> </a:t>
            </a:r>
            <a:r>
              <a:rPr lang="de-DE" sz="2800" dirty="0" err="1">
                <a:solidFill>
                  <a:srgbClr val="FF0000"/>
                </a:solidFill>
              </a:rPr>
              <a:t>massimi</a:t>
            </a:r>
            <a:r>
              <a:rPr lang="de-DE" sz="2800" dirty="0">
                <a:solidFill>
                  <a:srgbClr val="FF0000"/>
                </a:solidFill>
              </a:rPr>
              <a:t> </a:t>
            </a:r>
            <a:r>
              <a:rPr lang="de-DE" sz="2800" dirty="0" err="1">
                <a:solidFill>
                  <a:srgbClr val="FF0000"/>
                </a:solidFill>
              </a:rPr>
              <a:t>tollerati</a:t>
            </a:r>
            <a:endParaRPr lang="de-DE" sz="2800" dirty="0">
              <a:solidFill>
                <a:srgbClr val="FF0000"/>
              </a:solidFill>
            </a:endParaRPr>
          </a:p>
        </p:txBody>
      </p:sp>
      <p:sp>
        <p:nvSpPr>
          <p:cNvPr id="8" name="Textfeld 7">
            <a:extLst>
              <a:ext uri="{FF2B5EF4-FFF2-40B4-BE49-F238E27FC236}">
                <a16:creationId xmlns:a16="http://schemas.microsoft.com/office/drawing/2014/main" id="{75658A8C-1C9B-4908-99C7-7B315326A1F5}"/>
              </a:ext>
            </a:extLst>
          </p:cNvPr>
          <p:cNvSpPr txBox="1"/>
          <p:nvPr/>
        </p:nvSpPr>
        <p:spPr>
          <a:xfrm>
            <a:off x="0" y="5903893"/>
            <a:ext cx="9144000" cy="954107"/>
          </a:xfrm>
          <a:prstGeom prst="rect">
            <a:avLst/>
          </a:prstGeom>
          <a:solidFill>
            <a:srgbClr val="FFFF00"/>
          </a:solidFill>
        </p:spPr>
        <p:txBody>
          <a:bodyPr wrap="square" rtlCol="0">
            <a:spAutoFit/>
          </a:bodyPr>
          <a:lstStyle/>
          <a:p>
            <a:pPr>
              <a:buFont typeface="Arial" charset="0"/>
              <a:buChar char="•"/>
            </a:pPr>
            <a:r>
              <a:rPr lang="de-DE" sz="2800" dirty="0"/>
              <a:t>Eichbüchlein </a:t>
            </a:r>
          </a:p>
          <a:p>
            <a:pPr>
              <a:buFont typeface="Arial" charset="0"/>
              <a:buChar char="•"/>
            </a:pPr>
            <a:r>
              <a:rPr lang="de-DE" sz="2800" dirty="0" err="1">
                <a:solidFill>
                  <a:srgbClr val="FF0000"/>
                </a:solidFill>
              </a:rPr>
              <a:t>libretto</a:t>
            </a:r>
            <a:r>
              <a:rPr lang="de-DE" sz="2800" dirty="0">
                <a:solidFill>
                  <a:srgbClr val="FF0000"/>
                </a:solidFill>
              </a:rPr>
              <a:t> </a:t>
            </a:r>
            <a:r>
              <a:rPr lang="de-DE" sz="2800" dirty="0" err="1">
                <a:solidFill>
                  <a:srgbClr val="FF0000"/>
                </a:solidFill>
              </a:rPr>
              <a:t>metrologico</a:t>
            </a:r>
            <a:endParaRPr lang="de-DE" sz="2800" dirty="0">
              <a:solidFill>
                <a:srgbClr val="FF0000"/>
              </a:solidFill>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2372030"/>
            <a:ext cx="9144000" cy="954107"/>
          </a:xfrm>
          <a:prstGeom prst="rect">
            <a:avLst/>
          </a:prstGeom>
          <a:solidFill>
            <a:srgbClr val="92D050"/>
          </a:solidFill>
        </p:spPr>
        <p:txBody>
          <a:bodyPr wrap="square" rtlCol="0">
            <a:spAutoFit/>
          </a:bodyPr>
          <a:lstStyle/>
          <a:p>
            <a:pPr>
              <a:buFont typeface="Arial" charset="0"/>
              <a:buChar char="•"/>
            </a:pPr>
            <a:r>
              <a:rPr lang="de-DE" sz="2800" dirty="0"/>
              <a:t>Mindestlast (Min =)</a:t>
            </a:r>
          </a:p>
          <a:p>
            <a:pPr>
              <a:buFont typeface="Arial" charset="0"/>
              <a:buChar char="•"/>
            </a:pPr>
            <a:r>
              <a:rPr lang="de-DE" sz="2800" dirty="0" err="1">
                <a:solidFill>
                  <a:srgbClr val="FF0000"/>
                </a:solidFill>
              </a:rPr>
              <a:t>portata</a:t>
            </a:r>
            <a:r>
              <a:rPr lang="de-DE" sz="2800" dirty="0">
                <a:solidFill>
                  <a:srgbClr val="FF0000"/>
                </a:solidFill>
              </a:rPr>
              <a:t> </a:t>
            </a:r>
            <a:r>
              <a:rPr lang="de-DE" sz="2800" dirty="0" err="1">
                <a:solidFill>
                  <a:srgbClr val="FF0000"/>
                </a:solidFill>
              </a:rPr>
              <a:t>minima</a:t>
            </a:r>
            <a:r>
              <a:rPr lang="de-DE" sz="2800" dirty="0">
                <a:solidFill>
                  <a:srgbClr val="FF0000"/>
                </a:solidFill>
              </a:rPr>
              <a:t> (Min =)</a:t>
            </a:r>
          </a:p>
        </p:txBody>
      </p:sp>
      <p:sp>
        <p:nvSpPr>
          <p:cNvPr id="5" name="Textfeld 4"/>
          <p:cNvSpPr txBox="1"/>
          <p:nvPr/>
        </p:nvSpPr>
        <p:spPr>
          <a:xfrm>
            <a:off x="0" y="1268760"/>
            <a:ext cx="9144000" cy="954107"/>
          </a:xfrm>
          <a:prstGeom prst="rect">
            <a:avLst/>
          </a:prstGeom>
          <a:solidFill>
            <a:srgbClr val="FFFF00"/>
          </a:solidFill>
        </p:spPr>
        <p:txBody>
          <a:bodyPr wrap="square" rtlCol="0">
            <a:spAutoFit/>
          </a:bodyPr>
          <a:lstStyle/>
          <a:p>
            <a:pPr>
              <a:buFont typeface="Arial" charset="0"/>
              <a:buChar char="•"/>
            </a:pPr>
            <a:r>
              <a:rPr lang="de-DE" sz="2800" dirty="0"/>
              <a:t>Höchstlast (Max =)</a:t>
            </a:r>
          </a:p>
          <a:p>
            <a:pPr>
              <a:buFont typeface="Arial" charset="0"/>
              <a:buChar char="•"/>
            </a:pPr>
            <a:r>
              <a:rPr lang="de-DE" sz="2800" dirty="0" err="1">
                <a:solidFill>
                  <a:srgbClr val="FF0000"/>
                </a:solidFill>
              </a:rPr>
              <a:t>portata</a:t>
            </a:r>
            <a:r>
              <a:rPr lang="de-DE" sz="2800" dirty="0">
                <a:solidFill>
                  <a:srgbClr val="FF0000"/>
                </a:solidFill>
              </a:rPr>
              <a:t> </a:t>
            </a:r>
            <a:r>
              <a:rPr lang="de-DE" sz="2800" dirty="0" err="1">
                <a:solidFill>
                  <a:srgbClr val="FF0000"/>
                </a:solidFill>
              </a:rPr>
              <a:t>massima</a:t>
            </a:r>
            <a:r>
              <a:rPr lang="de-DE" sz="2800" dirty="0">
                <a:solidFill>
                  <a:srgbClr val="FF0000"/>
                </a:solidFill>
              </a:rPr>
              <a:t> (Max =)</a:t>
            </a:r>
          </a:p>
        </p:txBody>
      </p:sp>
      <p:sp>
        <p:nvSpPr>
          <p:cNvPr id="6" name="Textfeld 5">
            <a:extLst>
              <a:ext uri="{FF2B5EF4-FFF2-40B4-BE49-F238E27FC236}">
                <a16:creationId xmlns:a16="http://schemas.microsoft.com/office/drawing/2014/main" id="{CE325EFF-ACF4-4CFF-9760-7EAA45E05C65}"/>
              </a:ext>
            </a:extLst>
          </p:cNvPr>
          <p:cNvSpPr txBox="1"/>
          <p:nvPr/>
        </p:nvSpPr>
        <p:spPr>
          <a:xfrm>
            <a:off x="-784" y="3475301"/>
            <a:ext cx="9144000" cy="954107"/>
          </a:xfrm>
          <a:prstGeom prst="rect">
            <a:avLst/>
          </a:prstGeom>
          <a:solidFill>
            <a:srgbClr val="FFFF00"/>
          </a:solidFill>
        </p:spPr>
        <p:txBody>
          <a:bodyPr wrap="square" rtlCol="0">
            <a:spAutoFit/>
          </a:bodyPr>
          <a:lstStyle/>
          <a:p>
            <a:pPr>
              <a:buFont typeface="Arial" charset="0"/>
              <a:buChar char="•"/>
            </a:pPr>
            <a:r>
              <a:rPr lang="de-DE" sz="2800" dirty="0" err="1"/>
              <a:t>Eichwert</a:t>
            </a:r>
            <a:r>
              <a:rPr lang="de-DE" sz="2800" dirty="0"/>
              <a:t> (e =)</a:t>
            </a:r>
          </a:p>
          <a:p>
            <a:pPr>
              <a:buFont typeface="Arial" charset="0"/>
              <a:buChar char="•"/>
            </a:pPr>
            <a:r>
              <a:rPr lang="de-DE" sz="2800" dirty="0" err="1">
                <a:solidFill>
                  <a:srgbClr val="FF0000"/>
                </a:solidFill>
              </a:rPr>
              <a:t>divisione</a:t>
            </a:r>
            <a:r>
              <a:rPr lang="de-DE" sz="2800" dirty="0">
                <a:solidFill>
                  <a:srgbClr val="FF0000"/>
                </a:solidFill>
              </a:rPr>
              <a:t> di </a:t>
            </a:r>
            <a:r>
              <a:rPr lang="de-DE" sz="2800" dirty="0" err="1">
                <a:solidFill>
                  <a:srgbClr val="FF0000"/>
                </a:solidFill>
              </a:rPr>
              <a:t>verifica</a:t>
            </a:r>
            <a:r>
              <a:rPr lang="de-DE" sz="2800" dirty="0">
                <a:solidFill>
                  <a:srgbClr val="FF0000"/>
                </a:solidFill>
              </a:rPr>
              <a:t> (e =)</a:t>
            </a:r>
          </a:p>
        </p:txBody>
      </p:sp>
      <p:sp>
        <p:nvSpPr>
          <p:cNvPr id="7" name="Textfeld 6">
            <a:extLst>
              <a:ext uri="{FF2B5EF4-FFF2-40B4-BE49-F238E27FC236}">
                <a16:creationId xmlns:a16="http://schemas.microsoft.com/office/drawing/2014/main" id="{1002AC40-6E1E-48AB-8B38-B7B1875D6EEE}"/>
              </a:ext>
            </a:extLst>
          </p:cNvPr>
          <p:cNvSpPr txBox="1"/>
          <p:nvPr/>
        </p:nvSpPr>
        <p:spPr>
          <a:xfrm>
            <a:off x="-784" y="4608134"/>
            <a:ext cx="9144000" cy="954107"/>
          </a:xfrm>
          <a:prstGeom prst="rect">
            <a:avLst/>
          </a:prstGeom>
          <a:solidFill>
            <a:srgbClr val="92D050"/>
          </a:solidFill>
        </p:spPr>
        <p:txBody>
          <a:bodyPr wrap="square" rtlCol="0">
            <a:spAutoFit/>
          </a:bodyPr>
          <a:lstStyle/>
          <a:p>
            <a:pPr>
              <a:buFont typeface="Arial" charset="0"/>
              <a:buChar char="•"/>
            </a:pPr>
            <a:r>
              <a:rPr lang="de-DE" sz="2800" dirty="0"/>
              <a:t>Teilwert (d =)</a:t>
            </a:r>
          </a:p>
          <a:p>
            <a:pPr>
              <a:buFont typeface="Arial" charset="0"/>
              <a:buChar char="•"/>
            </a:pPr>
            <a:r>
              <a:rPr lang="de-DE" sz="2800" dirty="0" err="1">
                <a:solidFill>
                  <a:srgbClr val="FF0000"/>
                </a:solidFill>
              </a:rPr>
              <a:t>divisione</a:t>
            </a:r>
            <a:r>
              <a:rPr lang="de-DE" sz="2800" dirty="0">
                <a:solidFill>
                  <a:srgbClr val="FF0000"/>
                </a:solidFill>
              </a:rPr>
              <a:t> reale (d =)</a:t>
            </a:r>
          </a:p>
        </p:txBody>
      </p:sp>
      <p:sp>
        <p:nvSpPr>
          <p:cNvPr id="8" name="Textfeld 7">
            <a:extLst>
              <a:ext uri="{FF2B5EF4-FFF2-40B4-BE49-F238E27FC236}">
                <a16:creationId xmlns:a16="http://schemas.microsoft.com/office/drawing/2014/main" id="{75658A8C-1C9B-4908-99C7-7B315326A1F5}"/>
              </a:ext>
            </a:extLst>
          </p:cNvPr>
          <p:cNvSpPr txBox="1"/>
          <p:nvPr/>
        </p:nvSpPr>
        <p:spPr>
          <a:xfrm>
            <a:off x="-784" y="5762919"/>
            <a:ext cx="9144000" cy="954107"/>
          </a:xfrm>
          <a:prstGeom prst="rect">
            <a:avLst/>
          </a:prstGeom>
          <a:solidFill>
            <a:srgbClr val="FFFF00"/>
          </a:solidFill>
        </p:spPr>
        <p:txBody>
          <a:bodyPr wrap="square" rtlCol="0">
            <a:spAutoFit/>
          </a:bodyPr>
          <a:lstStyle/>
          <a:p>
            <a:pPr>
              <a:buFont typeface="Arial" charset="0"/>
              <a:buChar char="•"/>
            </a:pPr>
            <a:r>
              <a:rPr lang="de-DE" sz="2800" dirty="0"/>
              <a:t>Genauigkeitsklasse </a:t>
            </a:r>
          </a:p>
          <a:p>
            <a:pPr>
              <a:buFont typeface="Arial" charset="0"/>
              <a:buChar char="•"/>
            </a:pPr>
            <a:r>
              <a:rPr lang="de-DE" sz="2800" dirty="0" err="1">
                <a:solidFill>
                  <a:srgbClr val="FF0000"/>
                </a:solidFill>
              </a:rPr>
              <a:t>classe</a:t>
            </a:r>
            <a:r>
              <a:rPr lang="de-DE" sz="2800" dirty="0">
                <a:solidFill>
                  <a:srgbClr val="FF0000"/>
                </a:solidFill>
              </a:rPr>
              <a:t> di </a:t>
            </a:r>
            <a:r>
              <a:rPr lang="de-DE" sz="2800" dirty="0" err="1">
                <a:solidFill>
                  <a:srgbClr val="FF0000"/>
                </a:solidFill>
              </a:rPr>
              <a:t>precisione</a:t>
            </a:r>
            <a:endParaRPr lang="de-DE" sz="2800" dirty="0">
              <a:solidFill>
                <a:srgbClr val="FF0000"/>
              </a:solidFill>
            </a:endParaRPr>
          </a:p>
        </p:txBody>
      </p:sp>
      <p:pic>
        <p:nvPicPr>
          <p:cNvPr id="2" name="Grafik 1">
            <a:extLst>
              <a:ext uri="{FF2B5EF4-FFF2-40B4-BE49-F238E27FC236}">
                <a16:creationId xmlns:a16="http://schemas.microsoft.com/office/drawing/2014/main" id="{92023025-C820-4642-9946-DB8C2F61EADC}"/>
              </a:ext>
            </a:extLst>
          </p:cNvPr>
          <p:cNvPicPr>
            <a:picLocks noChangeAspect="1"/>
          </p:cNvPicPr>
          <p:nvPr/>
        </p:nvPicPr>
        <p:blipFill>
          <a:blip r:embed="rId2"/>
          <a:stretch>
            <a:fillRect/>
          </a:stretch>
        </p:blipFill>
        <p:spPr>
          <a:xfrm>
            <a:off x="3635896" y="6120371"/>
            <a:ext cx="1025123" cy="266090"/>
          </a:xfrm>
          <a:prstGeom prst="rect">
            <a:avLst/>
          </a:prstGeom>
        </p:spPr>
      </p:pic>
      <p:pic>
        <p:nvPicPr>
          <p:cNvPr id="4" name="Grafik 3">
            <a:extLst>
              <a:ext uri="{FF2B5EF4-FFF2-40B4-BE49-F238E27FC236}">
                <a16:creationId xmlns:a16="http://schemas.microsoft.com/office/drawing/2014/main" id="{7BFC9693-52E9-4011-9286-7D204ED10CB0}"/>
              </a:ext>
            </a:extLst>
          </p:cNvPr>
          <p:cNvPicPr>
            <a:picLocks noChangeAspect="1"/>
          </p:cNvPicPr>
          <p:nvPr/>
        </p:nvPicPr>
        <p:blipFill>
          <a:blip r:embed="rId3"/>
          <a:stretch>
            <a:fillRect/>
          </a:stretch>
        </p:blipFill>
        <p:spPr>
          <a:xfrm>
            <a:off x="4661019" y="6133115"/>
            <a:ext cx="1078264" cy="278730"/>
          </a:xfrm>
          <a:prstGeom prst="rect">
            <a:avLst/>
          </a:prstGeom>
        </p:spPr>
      </p:pic>
      <p:pic>
        <p:nvPicPr>
          <p:cNvPr id="9" name="Grafik 8">
            <a:extLst>
              <a:ext uri="{FF2B5EF4-FFF2-40B4-BE49-F238E27FC236}">
                <a16:creationId xmlns:a16="http://schemas.microsoft.com/office/drawing/2014/main" id="{1BDAAE92-57BD-4473-9481-35D12E6EB345}"/>
              </a:ext>
            </a:extLst>
          </p:cNvPr>
          <p:cNvPicPr>
            <a:picLocks noChangeAspect="1"/>
          </p:cNvPicPr>
          <p:nvPr/>
        </p:nvPicPr>
        <p:blipFill>
          <a:blip r:embed="rId4"/>
          <a:stretch>
            <a:fillRect/>
          </a:stretch>
        </p:blipFill>
        <p:spPr>
          <a:xfrm>
            <a:off x="5739283" y="6133115"/>
            <a:ext cx="1034828" cy="284673"/>
          </a:xfrm>
          <a:prstGeom prst="rect">
            <a:avLst/>
          </a:prstGeom>
        </p:spPr>
      </p:pic>
      <p:pic>
        <p:nvPicPr>
          <p:cNvPr id="10" name="Grafik 9">
            <a:extLst>
              <a:ext uri="{FF2B5EF4-FFF2-40B4-BE49-F238E27FC236}">
                <a16:creationId xmlns:a16="http://schemas.microsoft.com/office/drawing/2014/main" id="{0D7CE35C-62A3-43BF-9627-658786181446}"/>
              </a:ext>
            </a:extLst>
          </p:cNvPr>
          <p:cNvPicPr>
            <a:picLocks noChangeAspect="1"/>
          </p:cNvPicPr>
          <p:nvPr/>
        </p:nvPicPr>
        <p:blipFill>
          <a:blip r:embed="rId5"/>
          <a:stretch>
            <a:fillRect/>
          </a:stretch>
        </p:blipFill>
        <p:spPr>
          <a:xfrm>
            <a:off x="6740646" y="6133115"/>
            <a:ext cx="1065456" cy="278730"/>
          </a:xfrm>
          <a:prstGeom prst="rect">
            <a:avLst/>
          </a:prstGeom>
        </p:spPr>
      </p:pic>
    </p:spTree>
    <p:extLst>
      <p:ext uri="{BB962C8B-B14F-4D97-AF65-F5344CB8AC3E}">
        <p14:creationId xmlns:p14="http://schemas.microsoft.com/office/powerpoint/2010/main" val="353467697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0" y="260648"/>
            <a:ext cx="9144000" cy="369332"/>
          </a:xfrm>
          <a:prstGeom prst="rect">
            <a:avLst/>
          </a:prstGeom>
        </p:spPr>
        <p:txBody>
          <a:bodyPr wrap="square">
            <a:spAutoFit/>
          </a:bodyPr>
          <a:lstStyle/>
          <a:p>
            <a:endParaRPr lang="de-DE" dirty="0">
              <a:solidFill>
                <a:srgbClr val="000000"/>
              </a:solidFill>
              <a:latin typeface="Arial" panose="020B0604020202020204" pitchFamily="34" charset="0"/>
            </a:endParaRPr>
          </a:p>
        </p:txBody>
      </p:sp>
      <p:sp>
        <p:nvSpPr>
          <p:cNvPr id="7" name="Textfeld 6">
            <a:extLst>
              <a:ext uri="{FF2B5EF4-FFF2-40B4-BE49-F238E27FC236}">
                <a16:creationId xmlns:a16="http://schemas.microsoft.com/office/drawing/2014/main" id="{14F7D46F-6CD6-492D-BEA1-1569D98EBDE0}"/>
              </a:ext>
            </a:extLst>
          </p:cNvPr>
          <p:cNvSpPr txBox="1"/>
          <p:nvPr/>
        </p:nvSpPr>
        <p:spPr>
          <a:xfrm>
            <a:off x="0" y="188640"/>
            <a:ext cx="9144000" cy="5693866"/>
          </a:xfrm>
          <a:prstGeom prst="rect">
            <a:avLst/>
          </a:prstGeom>
          <a:noFill/>
        </p:spPr>
        <p:txBody>
          <a:bodyPr wrap="square" rtlCol="0">
            <a:spAutoFit/>
          </a:bodyPr>
          <a:lstStyle/>
          <a:p>
            <a:r>
              <a:rPr lang="de-DE" sz="2800" b="1" dirty="0"/>
              <a:t>Die Siegel, welche ein Messgerät gegen „Manipulation“ schützt, …</a:t>
            </a:r>
          </a:p>
          <a:p>
            <a:endParaRPr lang="de-DE" sz="2800" b="1" dirty="0"/>
          </a:p>
          <a:p>
            <a:r>
              <a:rPr lang="de-DE" sz="2800" dirty="0"/>
              <a:t>… sind in der Bauartzulassung (jetzt auch Baumusterprüfbescheinigung genannt), mit welchem das Modell der Waage „metrologisch </a:t>
            </a:r>
            <a:r>
              <a:rPr lang="de-DE" sz="2800" dirty="0" err="1"/>
              <a:t>homolgiert</a:t>
            </a:r>
            <a:r>
              <a:rPr lang="de-DE" sz="2800" dirty="0"/>
              <a:t>“ worden ist, definiert.</a:t>
            </a:r>
          </a:p>
          <a:p>
            <a:endParaRPr lang="de-DE" sz="2800" dirty="0"/>
          </a:p>
          <a:p>
            <a:r>
              <a:rPr lang="de-DE" sz="2800" dirty="0"/>
              <a:t>Diese Dokumente sehen auch vor, wie und wo die metrologischen Aufschriften (CE, M, Max usw.) angebracht werden müssen.</a:t>
            </a:r>
          </a:p>
          <a:p>
            <a:endParaRPr lang="de-DE" sz="2800" dirty="0"/>
          </a:p>
          <a:p>
            <a:r>
              <a:rPr lang="de-DE" sz="2800" dirty="0"/>
              <a:t>Als Beispiele werden nun einige Dokumente präsentiert.</a:t>
            </a:r>
          </a:p>
        </p:txBody>
      </p:sp>
    </p:spTree>
    <p:extLst>
      <p:ext uri="{BB962C8B-B14F-4D97-AF65-F5344CB8AC3E}">
        <p14:creationId xmlns:p14="http://schemas.microsoft.com/office/powerpoint/2010/main" val="357748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0" y="260648"/>
            <a:ext cx="9144000" cy="369332"/>
          </a:xfrm>
          <a:prstGeom prst="rect">
            <a:avLst/>
          </a:prstGeom>
        </p:spPr>
        <p:txBody>
          <a:bodyPr wrap="square">
            <a:spAutoFit/>
          </a:bodyPr>
          <a:lstStyle/>
          <a:p>
            <a:endParaRPr lang="de-DE" dirty="0">
              <a:solidFill>
                <a:srgbClr val="000000"/>
              </a:solidFill>
              <a:latin typeface="Arial" panose="020B0604020202020204" pitchFamily="34" charset="0"/>
            </a:endParaRPr>
          </a:p>
        </p:txBody>
      </p:sp>
      <p:sp>
        <p:nvSpPr>
          <p:cNvPr id="3" name="Rechteck 2">
            <a:extLst>
              <a:ext uri="{FF2B5EF4-FFF2-40B4-BE49-F238E27FC236}">
                <a16:creationId xmlns:a16="http://schemas.microsoft.com/office/drawing/2014/main" id="{876546B5-C847-4B64-A184-A40B826A1A14}"/>
              </a:ext>
            </a:extLst>
          </p:cNvPr>
          <p:cNvSpPr/>
          <p:nvPr/>
        </p:nvSpPr>
        <p:spPr>
          <a:xfrm>
            <a:off x="0" y="116632"/>
            <a:ext cx="9144000" cy="7663636"/>
          </a:xfrm>
          <a:prstGeom prst="rect">
            <a:avLst/>
          </a:prstGeom>
        </p:spPr>
        <p:txBody>
          <a:bodyPr wrap="square">
            <a:spAutoFit/>
          </a:bodyPr>
          <a:lstStyle/>
          <a:p>
            <a:pPr algn="ctr"/>
            <a:r>
              <a:rPr lang="de-DE" sz="2400" dirty="0">
                <a:solidFill>
                  <a:srgbClr val="000000"/>
                </a:solidFill>
                <a:latin typeface="Arial" panose="020B0604020202020204" pitchFamily="34" charset="0"/>
              </a:rPr>
              <a:t>Überwachung über die Einhaltung der Vorschriften:</a:t>
            </a:r>
          </a:p>
          <a:p>
            <a:pPr algn="ctr"/>
            <a:r>
              <a:rPr lang="de-DE" sz="2400" dirty="0">
                <a:solidFill>
                  <a:srgbClr val="000000"/>
                </a:solidFill>
                <a:latin typeface="Arial" panose="020B0604020202020204" pitchFamily="34" charset="0"/>
              </a:rPr>
              <a:t>(Inhaber, Eichstellen, Hersteller und Verkäufen von Messgeräten):</a:t>
            </a:r>
          </a:p>
          <a:p>
            <a:endParaRPr lang="de-DE" sz="2400" dirty="0">
              <a:solidFill>
                <a:srgbClr val="000000"/>
              </a:solidFill>
              <a:latin typeface="Arial" panose="020B0604020202020204" pitchFamily="34" charset="0"/>
            </a:endParaRPr>
          </a:p>
          <a:p>
            <a:pPr marL="457200" indent="-457200">
              <a:buFont typeface="Wingdings" panose="05000000000000000000" pitchFamily="2" charset="2"/>
              <a:buChar char="Ø"/>
            </a:pPr>
            <a:r>
              <a:rPr lang="de-DE" sz="2400" dirty="0">
                <a:solidFill>
                  <a:srgbClr val="000000"/>
                </a:solidFill>
                <a:latin typeface="Arial" panose="020B0604020202020204" pitchFamily="34" charset="0"/>
              </a:rPr>
              <a:t>Eichämter der Handelskammern (spezifische Kompetenz)</a:t>
            </a:r>
          </a:p>
          <a:p>
            <a:pPr marL="457200" indent="-457200">
              <a:buFont typeface="Wingdings" panose="05000000000000000000" pitchFamily="2" charset="2"/>
              <a:buChar char="Ø"/>
            </a:pPr>
            <a:r>
              <a:rPr lang="de-DE" sz="2400" dirty="0">
                <a:solidFill>
                  <a:srgbClr val="000000"/>
                </a:solidFill>
                <a:latin typeface="Arial" panose="020B0604020202020204" pitchFamily="34" charset="0"/>
              </a:rPr>
              <a:t>Finanzpolizei, Carabinieri (allgemeine Kompetenz)</a:t>
            </a:r>
          </a:p>
          <a:p>
            <a:endParaRPr lang="de-DE" sz="2400" dirty="0">
              <a:solidFill>
                <a:srgbClr val="000000"/>
              </a:solidFill>
              <a:latin typeface="Arial" panose="020B0604020202020204" pitchFamily="34" charset="0"/>
            </a:endParaRPr>
          </a:p>
          <a:p>
            <a:pPr algn="ctr"/>
            <a:r>
              <a:rPr lang="de-DE" sz="2400" u="sng" dirty="0">
                <a:solidFill>
                  <a:srgbClr val="000000"/>
                </a:solidFill>
                <a:latin typeface="Arial" panose="020B0604020202020204" pitchFamily="34" charset="0"/>
              </a:rPr>
              <a:t>Strafen:</a:t>
            </a:r>
          </a:p>
          <a:p>
            <a:endParaRPr lang="de-DE" sz="2400" dirty="0">
              <a:solidFill>
                <a:srgbClr val="000000"/>
              </a:solidFill>
              <a:latin typeface="Arial" panose="020B0604020202020204" pitchFamily="34" charset="0"/>
            </a:endParaRPr>
          </a:p>
          <a:p>
            <a:pPr marL="457200" indent="-457200">
              <a:buFont typeface="Wingdings" panose="05000000000000000000" pitchFamily="2" charset="2"/>
              <a:buChar char="Ø"/>
            </a:pPr>
            <a:r>
              <a:rPr lang="de-DE" sz="2400" dirty="0">
                <a:solidFill>
                  <a:srgbClr val="000000"/>
                </a:solidFill>
                <a:latin typeface="Arial" panose="020B0604020202020204" pitchFamily="34" charset="0"/>
              </a:rPr>
              <a:t>500,00 € bis 1.500,00 € pro Waage bzw. Übertretung;</a:t>
            </a:r>
          </a:p>
          <a:p>
            <a:pPr marL="457200" indent="-457200">
              <a:buFont typeface="Wingdings" panose="05000000000000000000" pitchFamily="2" charset="2"/>
              <a:buChar char="Ø"/>
            </a:pPr>
            <a:r>
              <a:rPr lang="de-DE" sz="2400" dirty="0">
                <a:solidFill>
                  <a:srgbClr val="000000"/>
                </a:solidFill>
                <a:latin typeface="Arial" panose="020B0604020202020204" pitchFamily="34" charset="0"/>
              </a:rPr>
              <a:t>Verbot der Verwendung bzw. Verwaltungsbeschlagnahme;</a:t>
            </a:r>
          </a:p>
          <a:p>
            <a:pPr marL="457200" indent="-457200">
              <a:buFont typeface="Wingdings" panose="05000000000000000000" pitchFamily="2" charset="2"/>
              <a:buChar char="Ø"/>
            </a:pPr>
            <a:r>
              <a:rPr lang="de-DE" sz="2400" dirty="0">
                <a:solidFill>
                  <a:srgbClr val="000000"/>
                </a:solidFill>
                <a:latin typeface="Arial" panose="020B0604020202020204" pitchFamily="34" charset="0"/>
              </a:rPr>
              <a:t>Strafanzeige bei entsprechenden Tatbeständen (Manipulation, Betrug, fehlende Siegel usw.)</a:t>
            </a:r>
          </a:p>
          <a:p>
            <a:endParaRPr lang="de-DE" sz="2400" dirty="0">
              <a:solidFill>
                <a:srgbClr val="000000"/>
              </a:solidFill>
              <a:latin typeface="Arial" panose="020B0604020202020204" pitchFamily="34" charset="0"/>
            </a:endParaRPr>
          </a:p>
          <a:p>
            <a:r>
              <a:rPr lang="de-DE" sz="2400" dirty="0">
                <a:solidFill>
                  <a:srgbClr val="000000"/>
                </a:solidFill>
                <a:latin typeface="Arial" panose="020B0604020202020204" pitchFamily="34" charset="0"/>
              </a:rPr>
              <a:t>Beispiele: Waage ohne Ersteichung, fehlende bzw. verspätete Nacheichung, fehlende An- und Abmeldung von Waagen, Überschreitung der sog. Verkehrsfehlergrenzen, verspätete Beauftragung der Eichstelle zwecks Nacheichung usw.</a:t>
            </a:r>
          </a:p>
          <a:p>
            <a:endParaRPr lang="de-DE" sz="2800" dirty="0">
              <a:solidFill>
                <a:srgbClr val="000000"/>
              </a:solidFill>
              <a:latin typeface="Arial" panose="020B0604020202020204" pitchFamily="34" charset="0"/>
            </a:endParaRPr>
          </a:p>
          <a:p>
            <a:endParaRPr lang="de-DE" sz="2800" dirty="0">
              <a:solidFill>
                <a:srgbClr val="000000"/>
              </a:solidFill>
              <a:latin typeface="Arial" panose="020B0604020202020204" pitchFamily="34" charset="0"/>
            </a:endParaRPr>
          </a:p>
          <a:p>
            <a:r>
              <a:rPr lang="de-DE" sz="2800" dirty="0">
                <a:solidFill>
                  <a:srgbClr val="000000"/>
                </a:solidFill>
                <a:latin typeface="Arial" panose="020B0604020202020204" pitchFamily="34" charset="0"/>
              </a:rPr>
              <a:t> </a:t>
            </a:r>
            <a:endParaRPr lang="de-DE" sz="2800" dirty="0"/>
          </a:p>
        </p:txBody>
      </p:sp>
    </p:spTree>
    <p:extLst>
      <p:ext uri="{BB962C8B-B14F-4D97-AF65-F5344CB8AC3E}">
        <p14:creationId xmlns:p14="http://schemas.microsoft.com/office/powerpoint/2010/main" val="91117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0" y="260648"/>
            <a:ext cx="9144000" cy="369332"/>
          </a:xfrm>
          <a:prstGeom prst="rect">
            <a:avLst/>
          </a:prstGeom>
        </p:spPr>
        <p:txBody>
          <a:bodyPr wrap="square">
            <a:spAutoFit/>
          </a:bodyPr>
          <a:lstStyle/>
          <a:p>
            <a:endParaRPr lang="de-DE" dirty="0">
              <a:solidFill>
                <a:srgbClr val="000000"/>
              </a:solidFill>
              <a:latin typeface="Arial" panose="020B0604020202020204" pitchFamily="34" charset="0"/>
            </a:endParaRPr>
          </a:p>
        </p:txBody>
      </p:sp>
      <p:sp>
        <p:nvSpPr>
          <p:cNvPr id="3" name="Textfeld 2">
            <a:extLst>
              <a:ext uri="{FF2B5EF4-FFF2-40B4-BE49-F238E27FC236}">
                <a16:creationId xmlns:a16="http://schemas.microsoft.com/office/drawing/2014/main" id="{1350686A-3E81-47B2-8562-C5BE4AAA36DF}"/>
              </a:ext>
            </a:extLst>
          </p:cNvPr>
          <p:cNvSpPr txBox="1"/>
          <p:nvPr/>
        </p:nvSpPr>
        <p:spPr>
          <a:xfrm>
            <a:off x="0" y="2060848"/>
            <a:ext cx="9144000" cy="2677656"/>
          </a:xfrm>
          <a:prstGeom prst="rect">
            <a:avLst/>
          </a:prstGeom>
          <a:noFill/>
        </p:spPr>
        <p:txBody>
          <a:bodyPr wrap="square" rtlCol="0">
            <a:spAutoFit/>
          </a:bodyPr>
          <a:lstStyle/>
          <a:p>
            <a:pPr algn="ctr"/>
            <a:r>
              <a:rPr lang="de-DE" sz="2800" dirty="0"/>
              <a:t>Die Liste der befähigten privaten Eichstellen ist öffentlich und wird vom Verband der Handelskammern (</a:t>
            </a:r>
            <a:r>
              <a:rPr lang="de-DE" sz="2800" dirty="0" err="1"/>
              <a:t>Unioncamere</a:t>
            </a:r>
            <a:r>
              <a:rPr lang="de-DE" sz="2800" dirty="0"/>
              <a:t>) geführt:</a:t>
            </a:r>
          </a:p>
          <a:p>
            <a:pPr algn="ctr"/>
            <a:endParaRPr lang="de-DE" sz="2800" dirty="0"/>
          </a:p>
          <a:p>
            <a:pPr algn="ctr"/>
            <a:r>
              <a:rPr lang="de-DE" sz="2800" dirty="0">
                <a:hlinkClick r:id="rId2"/>
              </a:rPr>
              <a:t>www.metrologialegale.unioncamere.it</a:t>
            </a:r>
            <a:endParaRPr lang="de-DE" sz="2800" dirty="0"/>
          </a:p>
          <a:p>
            <a:pPr algn="ctr"/>
            <a:endParaRPr lang="de-DE" sz="2800" dirty="0"/>
          </a:p>
        </p:txBody>
      </p:sp>
    </p:spTree>
    <p:extLst>
      <p:ext uri="{BB962C8B-B14F-4D97-AF65-F5344CB8AC3E}">
        <p14:creationId xmlns:p14="http://schemas.microsoft.com/office/powerpoint/2010/main" val="221334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2492896"/>
            <a:ext cx="8928992" cy="2015936"/>
          </a:xfrm>
          <a:prstGeom prst="rect">
            <a:avLst/>
          </a:prstGeom>
        </p:spPr>
        <p:txBody>
          <a:bodyPr wrap="square">
            <a:spAutoFit/>
          </a:bodyPr>
          <a:lstStyle/>
          <a:p>
            <a:pPr algn="ctr"/>
            <a:r>
              <a:rPr lang="de-DE" sz="2500" b="1" dirty="0"/>
              <a:t>Das Kilogramm (kg)</a:t>
            </a:r>
          </a:p>
          <a:p>
            <a:pPr algn="ctr"/>
            <a:r>
              <a:rPr lang="de-DE" sz="2500" b="1" dirty="0"/>
              <a:t>ist gleich der Masse des Internationalen Kilogrammprototyps von 1889 (Urkilogramm). Legierung: 90 % Platin, 10% Iridium, aufbewahrt im </a:t>
            </a:r>
            <a:r>
              <a:rPr lang="de-DE" sz="2500" dirty="0">
                <a:hlinkClick r:id="rId2"/>
              </a:rPr>
              <a:t>Bureau International des </a:t>
            </a:r>
            <a:r>
              <a:rPr lang="de-DE" sz="2500" dirty="0" err="1">
                <a:hlinkClick r:id="rId2"/>
              </a:rPr>
              <a:t>Poids</a:t>
            </a:r>
            <a:r>
              <a:rPr lang="de-DE" sz="2500" dirty="0">
                <a:hlinkClick r:id="rId2"/>
              </a:rPr>
              <a:t> et </a:t>
            </a:r>
            <a:r>
              <a:rPr lang="de-DE" sz="2500" dirty="0" err="1">
                <a:hlinkClick r:id="rId2"/>
              </a:rPr>
              <a:t>Mesures</a:t>
            </a:r>
            <a:r>
              <a:rPr lang="de-DE" sz="2500" dirty="0">
                <a:hlinkClick r:id="rId2"/>
              </a:rPr>
              <a:t> (BIPM)</a:t>
            </a:r>
            <a:r>
              <a:rPr lang="de-DE" sz="2500" dirty="0"/>
              <a:t> in </a:t>
            </a:r>
            <a:r>
              <a:rPr lang="de-DE" sz="2500" dirty="0" err="1"/>
              <a:t>Sèvres</a:t>
            </a:r>
            <a:r>
              <a:rPr lang="de-DE" sz="2500" dirty="0"/>
              <a:t> bei Paris</a:t>
            </a:r>
            <a:r>
              <a:rPr lang="de-DE" sz="2500" b="1" dirty="0"/>
              <a:t> </a:t>
            </a:r>
            <a:endParaRPr lang="de-DE" sz="2500" dirty="0"/>
          </a:p>
        </p:txBody>
      </p:sp>
    </p:spTree>
    <p:extLst>
      <p:ext uri="{BB962C8B-B14F-4D97-AF65-F5344CB8AC3E}">
        <p14:creationId xmlns:p14="http://schemas.microsoft.com/office/powerpoint/2010/main" val="202924441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251520" y="188640"/>
            <a:ext cx="8784976" cy="6186309"/>
          </a:xfrm>
          <a:prstGeom prst="rect">
            <a:avLst/>
          </a:prstGeom>
        </p:spPr>
        <p:txBody>
          <a:bodyPr wrap="square">
            <a:spAutoFit/>
          </a:bodyPr>
          <a:lstStyle/>
          <a:p>
            <a:pPr algn="ctr"/>
            <a:r>
              <a:rPr lang="de-DE" sz="3000" b="1" dirty="0">
                <a:solidFill>
                  <a:srgbClr val="000000"/>
                </a:solidFill>
                <a:latin typeface="Arial" panose="020B0604020202020204" pitchFamily="34" charset="0"/>
              </a:rPr>
              <a:t>Was bedeutet „Eichung“ ? </a:t>
            </a:r>
          </a:p>
          <a:p>
            <a:endParaRPr lang="de-DE" dirty="0">
              <a:solidFill>
                <a:srgbClr val="000000"/>
              </a:solidFill>
              <a:latin typeface="Arial" panose="020B0604020202020204" pitchFamily="34" charset="0"/>
            </a:endParaRPr>
          </a:p>
          <a:p>
            <a:r>
              <a:rPr lang="de-DE" b="1" dirty="0">
                <a:solidFill>
                  <a:srgbClr val="000000"/>
                </a:solidFill>
                <a:latin typeface="Arial" panose="020B0604020202020204" pitchFamily="34" charset="0"/>
              </a:rPr>
              <a:t>Eichung </a:t>
            </a:r>
            <a:r>
              <a:rPr lang="de-DE" dirty="0">
                <a:solidFill>
                  <a:srgbClr val="000000"/>
                </a:solidFill>
                <a:latin typeface="Arial" panose="020B0604020202020204" pitchFamily="34" charset="0"/>
              </a:rPr>
              <a:t>ist die vom Gesetzgeber vorgeschriebene Prüfung eines Messgerätes auf Einhaltung der zugrundeliegenden eichrechtlichen Vorschriften:</a:t>
            </a:r>
          </a:p>
          <a:p>
            <a:endParaRPr lang="de-DE" dirty="0">
              <a:solidFill>
                <a:srgbClr val="000000"/>
              </a:solidFill>
              <a:latin typeface="Arial" panose="020B0604020202020204" pitchFamily="34" charset="0"/>
            </a:endParaRPr>
          </a:p>
          <a:p>
            <a:pPr marL="342900" indent="-342900">
              <a:buFont typeface="+mj-lt"/>
              <a:buAutoNum type="arabicPeriod"/>
            </a:pPr>
            <a:r>
              <a:rPr lang="de-DE" sz="2600" dirty="0">
                <a:solidFill>
                  <a:srgbClr val="000000"/>
                </a:solidFill>
                <a:latin typeface="Arial" panose="020B0604020202020204" pitchFamily="34" charset="0"/>
              </a:rPr>
              <a:t>max. zulässige Abweichungen (+/- Toleranzen)</a:t>
            </a:r>
          </a:p>
          <a:p>
            <a:pPr marL="342900" indent="-342900">
              <a:buFont typeface="+mj-lt"/>
              <a:buAutoNum type="arabicPeriod"/>
            </a:pPr>
            <a:r>
              <a:rPr lang="de-DE" sz="2600" dirty="0">
                <a:solidFill>
                  <a:srgbClr val="000000"/>
                </a:solidFill>
                <a:latin typeface="Arial" panose="020B0604020202020204" pitchFamily="34" charset="0"/>
              </a:rPr>
              <a:t>Vollständigkeit der Schutzsiegel gegen Manipulation,</a:t>
            </a:r>
          </a:p>
          <a:p>
            <a:pPr marL="342900" indent="-342900">
              <a:buFont typeface="+mj-lt"/>
              <a:buAutoNum type="arabicPeriod"/>
            </a:pPr>
            <a:r>
              <a:rPr lang="de-DE" sz="2600" dirty="0">
                <a:solidFill>
                  <a:srgbClr val="000000"/>
                </a:solidFill>
                <a:latin typeface="Arial" panose="020B0604020202020204" pitchFamily="34" charset="0"/>
              </a:rPr>
              <a:t>korrekte Verwendung.</a:t>
            </a:r>
          </a:p>
          <a:p>
            <a:endParaRPr lang="de-DE" dirty="0">
              <a:solidFill>
                <a:srgbClr val="000000"/>
              </a:solidFill>
              <a:latin typeface="Arial" panose="020B0604020202020204" pitchFamily="34" charset="0"/>
            </a:endParaRPr>
          </a:p>
          <a:p>
            <a:pPr algn="ctr"/>
            <a:r>
              <a:rPr lang="de-DE" b="1" dirty="0">
                <a:solidFill>
                  <a:srgbClr val="000000"/>
                </a:solidFill>
                <a:latin typeface="Arial" panose="020B0604020202020204" pitchFamily="34" charset="0"/>
              </a:rPr>
              <a:t>Eichung oder Kalibrierung ?</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Oft werden die Begriffe Eichung und Kalibrierung verwechselt.</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Eine Eichung ist ein hoheitlicher Vorgang für Messgeräte im gesetzlich geregelten Bereich und erzielt eine ja/nein-Entscheidung (geeicht/nicht geeicht bzw. positiv/negativ).</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Kalibrierung ist die Ermittlung von Werten mit errechneten Messunsicherheiten ohne Bewertung bzw. ja/nein-Entscheidungen und findet im wissenschaftlichen und industriellen Umfeld Anwendung (z.B. Qualitätsmanagementsystem) </a:t>
            </a:r>
            <a:endParaRPr lang="de-DE" dirty="0"/>
          </a:p>
        </p:txBody>
      </p:sp>
    </p:spTree>
    <p:extLst>
      <p:ext uri="{BB962C8B-B14F-4D97-AF65-F5344CB8AC3E}">
        <p14:creationId xmlns:p14="http://schemas.microsoft.com/office/powerpoint/2010/main" val="393726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BEF62A4-E16C-4778-B89D-B919F6EED376}"/>
              </a:ext>
            </a:extLst>
          </p:cNvPr>
          <p:cNvSpPr txBox="1"/>
          <p:nvPr/>
        </p:nvSpPr>
        <p:spPr>
          <a:xfrm>
            <a:off x="179512" y="188640"/>
            <a:ext cx="8856984" cy="6801862"/>
          </a:xfrm>
          <a:prstGeom prst="rect">
            <a:avLst/>
          </a:prstGeom>
          <a:noFill/>
        </p:spPr>
        <p:txBody>
          <a:bodyPr wrap="square" rtlCol="0">
            <a:spAutoFit/>
          </a:bodyPr>
          <a:lstStyle/>
          <a:p>
            <a:endParaRPr lang="de-DE" dirty="0"/>
          </a:p>
          <a:p>
            <a:r>
              <a:rPr lang="de-DE" dirty="0"/>
              <a:t>eichen, kalibrieren …</a:t>
            </a:r>
          </a:p>
          <a:p>
            <a:endParaRPr lang="de-DE" dirty="0"/>
          </a:p>
          <a:p>
            <a:r>
              <a:rPr lang="de-DE" dirty="0"/>
              <a:t>… und </a:t>
            </a:r>
            <a:r>
              <a:rPr lang="de-DE" sz="2800" b="1" dirty="0"/>
              <a:t>JUSTIEREN</a:t>
            </a:r>
            <a:r>
              <a:rPr lang="de-DE" sz="2800" dirty="0"/>
              <a:t> (z.B. </a:t>
            </a:r>
            <a:r>
              <a:rPr lang="de-DE" sz="2800" u="sng" dirty="0"/>
              <a:t>durch den Wartungstechniker</a:t>
            </a:r>
            <a:r>
              <a:rPr lang="de-DE" sz="2800" dirty="0"/>
              <a:t>)</a:t>
            </a:r>
          </a:p>
          <a:p>
            <a:endParaRPr lang="de-DE" dirty="0"/>
          </a:p>
          <a:p>
            <a:r>
              <a:rPr lang="de-DE" sz="2400" dirty="0"/>
              <a:t>Einstellen oder Abgleichen eines Messgerätes, um systematische Abweichungen so weit zu beseitigen, wie es für die vorgesehene Anwendung erforderlich ist bzw. dass die maximal zulässigen Fehlergrenzen eingehalten werden − Justierung erfordert einen Eingriff, der das Messgerät bleibend verändert.</a:t>
            </a:r>
          </a:p>
          <a:p>
            <a:endParaRPr lang="de-DE" sz="2400" dirty="0"/>
          </a:p>
          <a:p>
            <a:r>
              <a:rPr lang="de-DE" sz="2400" dirty="0"/>
              <a:t>Beim Justieren werden Messwerte eines Messgerätes auf bekannte Werte eingestellt (z. B. durch Vergleich mit „Normalen“). </a:t>
            </a:r>
          </a:p>
          <a:p>
            <a:endParaRPr lang="de-DE" sz="2400" dirty="0"/>
          </a:p>
          <a:p>
            <a:r>
              <a:rPr lang="de-DE" sz="2400" dirty="0"/>
              <a:t>Im Falle einer Waage erfolgt die Justierung mittels Gewichtsstücken. </a:t>
            </a:r>
          </a:p>
          <a:p>
            <a:endParaRPr lang="de-DE" sz="2400" dirty="0"/>
          </a:p>
        </p:txBody>
      </p:sp>
    </p:spTree>
    <p:extLst>
      <p:ext uri="{BB962C8B-B14F-4D97-AF65-F5344CB8AC3E}">
        <p14:creationId xmlns:p14="http://schemas.microsoft.com/office/powerpoint/2010/main" val="272013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BEF62A4-E16C-4778-B89D-B919F6EED376}"/>
              </a:ext>
            </a:extLst>
          </p:cNvPr>
          <p:cNvSpPr txBox="1"/>
          <p:nvPr/>
        </p:nvSpPr>
        <p:spPr>
          <a:xfrm>
            <a:off x="0" y="188640"/>
            <a:ext cx="9144000" cy="5663089"/>
          </a:xfrm>
          <a:prstGeom prst="rect">
            <a:avLst/>
          </a:prstGeom>
          <a:noFill/>
        </p:spPr>
        <p:txBody>
          <a:bodyPr wrap="square" rtlCol="0">
            <a:spAutoFit/>
          </a:bodyPr>
          <a:lstStyle/>
          <a:p>
            <a:pPr algn="ctr"/>
            <a:endParaRPr lang="de-DE" dirty="0"/>
          </a:p>
          <a:p>
            <a:pPr algn="ctr"/>
            <a:r>
              <a:rPr lang="de-DE" sz="3200" dirty="0"/>
              <a:t>Die Eichung garantiert:</a:t>
            </a:r>
          </a:p>
          <a:p>
            <a:pPr algn="ctr"/>
            <a:endParaRPr lang="de-DE" sz="3200" dirty="0"/>
          </a:p>
          <a:p>
            <a:pPr marL="342900" indent="-342900" algn="ctr">
              <a:buFontTx/>
              <a:buChar char="-"/>
            </a:pPr>
            <a:r>
              <a:rPr lang="de-DE" sz="3200" u="sng" dirty="0"/>
              <a:t>Rechtssicherheit</a:t>
            </a:r>
          </a:p>
          <a:p>
            <a:pPr algn="ctr"/>
            <a:endParaRPr lang="de-DE" sz="3200" u="sng" dirty="0"/>
          </a:p>
          <a:p>
            <a:pPr marL="342900" indent="-342900" algn="ctr">
              <a:buFontTx/>
              <a:buChar char="-"/>
            </a:pPr>
            <a:r>
              <a:rPr lang="de-DE" sz="3200" dirty="0"/>
              <a:t>Konsumentenschutz</a:t>
            </a:r>
          </a:p>
          <a:p>
            <a:pPr algn="ctr"/>
            <a:endParaRPr lang="de-DE" sz="3200" dirty="0"/>
          </a:p>
          <a:p>
            <a:pPr marL="342900" indent="-342900" algn="ctr">
              <a:buFontTx/>
              <a:buChar char="-"/>
            </a:pPr>
            <a:r>
              <a:rPr lang="de-DE" sz="3200" dirty="0"/>
              <a:t>fairen Wettbewerb</a:t>
            </a:r>
          </a:p>
          <a:p>
            <a:pPr algn="ctr"/>
            <a:endParaRPr lang="de-DE" sz="3200" dirty="0"/>
          </a:p>
          <a:p>
            <a:pPr marL="342900" indent="-342900" algn="ctr">
              <a:buFontTx/>
              <a:buChar char="-"/>
            </a:pPr>
            <a:r>
              <a:rPr lang="de-DE" sz="3200" dirty="0"/>
              <a:t>Objektivität in der Bewertung durch Dritte (Überparteilichkeit)</a:t>
            </a:r>
          </a:p>
          <a:p>
            <a:pPr algn="ctr"/>
            <a:endParaRPr lang="de-DE" sz="2400" dirty="0"/>
          </a:p>
        </p:txBody>
      </p:sp>
    </p:spTree>
    <p:extLst>
      <p:ext uri="{BB962C8B-B14F-4D97-AF65-F5344CB8AC3E}">
        <p14:creationId xmlns:p14="http://schemas.microsoft.com/office/powerpoint/2010/main" val="25611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C624DFDE-E607-4F48-91D6-FEB5DA0CE96B}"/>
              </a:ext>
            </a:extLst>
          </p:cNvPr>
          <p:cNvSpPr/>
          <p:nvPr/>
        </p:nvSpPr>
        <p:spPr>
          <a:xfrm>
            <a:off x="1115616" y="5229200"/>
            <a:ext cx="6552728" cy="15121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2" name="Rechteck 1">
            <a:extLst>
              <a:ext uri="{FF2B5EF4-FFF2-40B4-BE49-F238E27FC236}">
                <a16:creationId xmlns:a16="http://schemas.microsoft.com/office/drawing/2014/main" id="{6C71D5FB-1D43-4433-836C-3CA58F17B865}"/>
              </a:ext>
            </a:extLst>
          </p:cNvPr>
          <p:cNvSpPr/>
          <p:nvPr/>
        </p:nvSpPr>
        <p:spPr>
          <a:xfrm>
            <a:off x="251520" y="188640"/>
            <a:ext cx="8784976" cy="4893647"/>
          </a:xfrm>
          <a:prstGeom prst="rect">
            <a:avLst/>
          </a:prstGeom>
        </p:spPr>
        <p:txBody>
          <a:bodyPr wrap="square">
            <a:spAutoFit/>
          </a:bodyPr>
          <a:lstStyle/>
          <a:p>
            <a:pPr algn="ctr"/>
            <a:r>
              <a:rPr lang="de-DE" sz="3000" b="1" dirty="0">
                <a:solidFill>
                  <a:srgbClr val="000000"/>
                </a:solidFill>
                <a:latin typeface="Arial" panose="020B0604020202020204" pitchFamily="34" charset="0"/>
              </a:rPr>
              <a:t>Zulassung und messtechnische Anforderungen an Waagen</a:t>
            </a:r>
          </a:p>
          <a:p>
            <a:endParaRPr lang="de-DE" dirty="0">
              <a:solidFill>
                <a:srgbClr val="000000"/>
              </a:solidFill>
              <a:latin typeface="Arial" panose="020B0604020202020204" pitchFamily="34" charset="0"/>
            </a:endParaRPr>
          </a:p>
          <a:p>
            <a:pPr marL="342900" indent="-342900">
              <a:buAutoNum type="arabicPeriod"/>
            </a:pPr>
            <a:r>
              <a:rPr lang="de-DE" b="1" dirty="0">
                <a:solidFill>
                  <a:srgbClr val="FF0000"/>
                </a:solidFill>
                <a:latin typeface="Arial" panose="020B0604020202020204" pitchFamily="34" charset="0"/>
              </a:rPr>
              <a:t>Homologierung</a:t>
            </a:r>
            <a:r>
              <a:rPr lang="de-DE" dirty="0">
                <a:solidFill>
                  <a:srgbClr val="000000"/>
                </a:solidFill>
                <a:latin typeface="Arial" panose="020B0604020202020204" pitchFamily="34" charset="0"/>
              </a:rPr>
              <a:t> des Modells (Prototyp) durch eine Benannte Stelle</a:t>
            </a:r>
          </a:p>
          <a:p>
            <a:r>
              <a:rPr lang="de-DE" dirty="0">
                <a:solidFill>
                  <a:srgbClr val="000000"/>
                </a:solidFill>
                <a:latin typeface="Arial" panose="020B0604020202020204" pitchFamily="34" charset="0"/>
              </a:rPr>
              <a:t>     (Bauartzulassung)</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2. Konformitätsbewertung (</a:t>
            </a:r>
            <a:r>
              <a:rPr lang="de-DE" b="1" dirty="0">
                <a:solidFill>
                  <a:srgbClr val="FF0000"/>
                </a:solidFill>
                <a:latin typeface="Arial" panose="020B0604020202020204" pitchFamily="34" charset="0"/>
              </a:rPr>
              <a:t>Ersteichung</a:t>
            </a:r>
            <a:r>
              <a:rPr lang="de-DE" dirty="0">
                <a:solidFill>
                  <a:srgbClr val="000000"/>
                </a:solidFill>
                <a:latin typeface="Arial" panose="020B0604020202020204" pitchFamily="34" charset="0"/>
              </a:rPr>
              <a:t>) der einzelnen Waage durch den Hersteller </a:t>
            </a:r>
          </a:p>
          <a:p>
            <a:r>
              <a:rPr lang="de-DE" dirty="0">
                <a:solidFill>
                  <a:srgbClr val="000000"/>
                </a:solidFill>
                <a:latin typeface="Arial" panose="020B0604020202020204" pitchFamily="34" charset="0"/>
              </a:rPr>
              <a:t>    selbst (Werkseichung) od. eine Benannte Stelle</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    Die eichrechtlichen Aufschriften (Eichschilder) werden angebracht und die </a:t>
            </a:r>
          </a:p>
          <a:p>
            <a:r>
              <a:rPr lang="de-DE" dirty="0">
                <a:solidFill>
                  <a:srgbClr val="000000"/>
                </a:solidFill>
                <a:latin typeface="Arial" panose="020B0604020202020204" pitchFamily="34" charset="0"/>
              </a:rPr>
              <a:t>    Konformitätserklärung ausgestellt.</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3. </a:t>
            </a:r>
            <a:r>
              <a:rPr lang="de-DE" b="1" dirty="0">
                <a:solidFill>
                  <a:srgbClr val="FF0000"/>
                </a:solidFill>
                <a:latin typeface="Arial" panose="020B0604020202020204" pitchFamily="34" charset="0"/>
              </a:rPr>
              <a:t>Periodische Nacheichung </a:t>
            </a:r>
            <a:r>
              <a:rPr lang="de-DE" dirty="0">
                <a:solidFill>
                  <a:srgbClr val="000000"/>
                </a:solidFill>
                <a:latin typeface="Arial" panose="020B0604020202020204" pitchFamily="34" charset="0"/>
              </a:rPr>
              <a:t>(alle 3 Jahre bzw. nach der Entfernung von Siegeln) </a:t>
            </a:r>
          </a:p>
          <a:p>
            <a:r>
              <a:rPr lang="de-DE" dirty="0">
                <a:solidFill>
                  <a:srgbClr val="000000"/>
                </a:solidFill>
                <a:latin typeface="Arial" panose="020B0604020202020204" pitchFamily="34" charset="0"/>
              </a:rPr>
              <a:t>    </a:t>
            </a:r>
            <a:r>
              <a:rPr lang="de-DE" b="1" dirty="0">
                <a:solidFill>
                  <a:srgbClr val="FF0000"/>
                </a:solidFill>
                <a:latin typeface="Arial" panose="020B0604020202020204" pitchFamily="34" charset="0"/>
              </a:rPr>
              <a:t>durch private Eichstellen</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4. </a:t>
            </a:r>
            <a:r>
              <a:rPr lang="de-DE" b="1" dirty="0">
                <a:solidFill>
                  <a:srgbClr val="FF0000"/>
                </a:solidFill>
                <a:latin typeface="Arial" panose="020B0604020202020204" pitchFamily="34" charset="0"/>
              </a:rPr>
              <a:t>Überwachung</a:t>
            </a:r>
            <a:r>
              <a:rPr lang="de-DE" dirty="0">
                <a:solidFill>
                  <a:srgbClr val="000000"/>
                </a:solidFill>
                <a:latin typeface="Arial" panose="020B0604020202020204" pitchFamily="34" charset="0"/>
              </a:rPr>
              <a:t> (unangekündigte Stichproben) durch die Behörde (</a:t>
            </a:r>
            <a:r>
              <a:rPr lang="de-DE" b="1" dirty="0">
                <a:solidFill>
                  <a:srgbClr val="FF0000"/>
                </a:solidFill>
                <a:latin typeface="Arial" panose="020B0604020202020204" pitchFamily="34" charset="0"/>
              </a:rPr>
              <a:t>Eichämter</a:t>
            </a:r>
            <a:r>
              <a:rPr lang="de-DE" dirty="0">
                <a:solidFill>
                  <a:srgbClr val="000000"/>
                </a:solidFill>
                <a:latin typeface="Arial" panose="020B0604020202020204" pitchFamily="34" charset="0"/>
              </a:rPr>
              <a:t>)</a:t>
            </a:r>
          </a:p>
        </p:txBody>
      </p:sp>
      <p:sp>
        <p:nvSpPr>
          <p:cNvPr id="3" name="Rechteck 2">
            <a:extLst>
              <a:ext uri="{FF2B5EF4-FFF2-40B4-BE49-F238E27FC236}">
                <a16:creationId xmlns:a16="http://schemas.microsoft.com/office/drawing/2014/main" id="{66BD7550-8CBB-464F-9CAC-5EC365961706}"/>
              </a:ext>
            </a:extLst>
          </p:cNvPr>
          <p:cNvSpPr/>
          <p:nvPr/>
        </p:nvSpPr>
        <p:spPr>
          <a:xfrm>
            <a:off x="1187624" y="5404187"/>
            <a:ext cx="6408712" cy="1323439"/>
          </a:xfrm>
          <a:prstGeom prst="rect">
            <a:avLst/>
          </a:prstGeom>
        </p:spPr>
        <p:txBody>
          <a:bodyPr wrap="square">
            <a:spAutoFit/>
          </a:bodyPr>
          <a:lstStyle/>
          <a:p>
            <a:pPr marL="285750" indent="-285750">
              <a:buFontTx/>
              <a:buChar char="-"/>
            </a:pPr>
            <a:r>
              <a:rPr lang="de-DE" sz="2000" dirty="0">
                <a:solidFill>
                  <a:srgbClr val="000000"/>
                </a:solidFill>
                <a:latin typeface="Arial" panose="020B0604020202020204" pitchFamily="34" charset="0"/>
              </a:rPr>
              <a:t>max. zulässige Abweichungen (+/- Toleranzen)</a:t>
            </a:r>
          </a:p>
          <a:p>
            <a:pPr marL="285750" indent="-285750">
              <a:buFontTx/>
              <a:buChar char="-"/>
            </a:pPr>
            <a:r>
              <a:rPr lang="de-DE" sz="2000" dirty="0">
                <a:solidFill>
                  <a:srgbClr val="000000"/>
                </a:solidFill>
                <a:latin typeface="Arial" panose="020B0604020202020204" pitchFamily="34" charset="0"/>
              </a:rPr>
              <a:t>Vollständigkeit der Schutzsiegel gegen Manipulation,</a:t>
            </a:r>
          </a:p>
          <a:p>
            <a:pPr marL="285750" indent="-285750">
              <a:buFontTx/>
              <a:buChar char="-"/>
            </a:pPr>
            <a:r>
              <a:rPr lang="de-DE" sz="2000" dirty="0">
                <a:solidFill>
                  <a:srgbClr val="000000"/>
                </a:solidFill>
                <a:latin typeface="Arial" panose="020B0604020202020204" pitchFamily="34" charset="0"/>
              </a:rPr>
              <a:t>korrekte Verwendung.</a:t>
            </a:r>
          </a:p>
          <a:p>
            <a:endParaRPr lang="de-DE"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8044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0" y="260648"/>
            <a:ext cx="9144000" cy="6740307"/>
          </a:xfrm>
          <a:prstGeom prst="rect">
            <a:avLst/>
          </a:prstGeom>
        </p:spPr>
        <p:txBody>
          <a:bodyPr wrap="square">
            <a:spAutoFit/>
          </a:bodyPr>
          <a:lstStyle/>
          <a:p>
            <a:r>
              <a:rPr lang="de-DE" u="sng" dirty="0" err="1"/>
              <a:t>G.v.D.Nr</a:t>
            </a:r>
            <a:r>
              <a:rPr lang="de-DE" u="sng" dirty="0"/>
              <a:t>. 517/1992 und nachfolgende Änderungen (zuletzt auf der Grundlage der Richtlinie 2014/31/EU)</a:t>
            </a:r>
          </a:p>
          <a:p>
            <a:endParaRPr lang="de-DE" dirty="0"/>
          </a:p>
          <a:p>
            <a:r>
              <a:rPr lang="de-DE" dirty="0"/>
              <a:t>A) metrologische Konformität (</a:t>
            </a:r>
            <a:r>
              <a:rPr lang="de-DE" b="1" dirty="0"/>
              <a:t>EG-Ersteichung</a:t>
            </a:r>
            <a:r>
              <a:rPr lang="de-DE" dirty="0"/>
              <a:t>) für alle Waagen</a:t>
            </a:r>
          </a:p>
          <a:p>
            <a:r>
              <a:rPr lang="de-DE" dirty="0"/>
              <a:t> </a:t>
            </a:r>
          </a:p>
          <a:p>
            <a:pPr marL="285750" indent="-285750">
              <a:buFont typeface="Arial" panose="020B0604020202020204" pitchFamily="34" charset="0"/>
              <a:buChar char="•"/>
            </a:pPr>
            <a:r>
              <a:rPr lang="de-DE" dirty="0"/>
              <a:t>zur Bestimmung der Masse bei der Ausübung der Heilkunde,</a:t>
            </a:r>
          </a:p>
          <a:p>
            <a:pPr marL="285750" indent="-285750">
              <a:buFont typeface="Arial" panose="020B0604020202020204" pitchFamily="34" charset="0"/>
              <a:buChar char="•"/>
            </a:pPr>
            <a:r>
              <a:rPr lang="de-DE" dirty="0"/>
              <a:t>zum Wägen von Patienten aus Gründen der ärztlichen Überwachung, Untersuchung und Behandlung,</a:t>
            </a:r>
          </a:p>
          <a:p>
            <a:pPr marL="285750" indent="-285750">
              <a:buFont typeface="Arial" panose="020B0604020202020204" pitchFamily="34" charset="0"/>
              <a:buChar char="•"/>
            </a:pPr>
            <a:r>
              <a:rPr lang="de-DE" dirty="0"/>
              <a:t>zur Bestimmung der Masse für die Herstellung von Arzneimitteln in Apotheken aufgrund ärztlicher Verschreibung,</a:t>
            </a:r>
          </a:p>
          <a:p>
            <a:pPr marL="285750" indent="-285750">
              <a:buFont typeface="Arial" panose="020B0604020202020204" pitchFamily="34" charset="0"/>
              <a:buChar char="•"/>
            </a:pPr>
            <a:r>
              <a:rPr lang="de-DE" dirty="0"/>
              <a:t>zur Bestimmung der Masse bei Analysen in medizinischen und pharmazeutischen Laboratorien.</a:t>
            </a:r>
          </a:p>
          <a:p>
            <a:endParaRPr lang="de-DE" b="1" dirty="0"/>
          </a:p>
          <a:p>
            <a:r>
              <a:rPr lang="de-DE" b="1" dirty="0"/>
              <a:t>(in Strukturen des öffentlichen Gesundheitssystems od. in Privatstrukturen)</a:t>
            </a:r>
            <a:r>
              <a:rPr lang="de-DE" dirty="0"/>
              <a:t> </a:t>
            </a:r>
          </a:p>
          <a:p>
            <a:endParaRPr lang="de-DE" dirty="0">
              <a:solidFill>
                <a:srgbClr val="000000"/>
              </a:solidFill>
              <a:latin typeface="Arial" panose="020B0604020202020204" pitchFamily="34" charset="0"/>
            </a:endParaRPr>
          </a:p>
          <a:p>
            <a:r>
              <a:rPr lang="de-DE" b="1" u="sng" dirty="0">
                <a:solidFill>
                  <a:srgbClr val="FF0000"/>
                </a:solidFill>
                <a:latin typeface="Arial" panose="020B0604020202020204" pitchFamily="34" charset="0"/>
              </a:rPr>
              <a:t>NEU !!!  Ministerialdekret </a:t>
            </a:r>
            <a:r>
              <a:rPr lang="de-DE" b="1" u="sng" dirty="0">
                <a:solidFill>
                  <a:srgbClr val="FF0000"/>
                </a:solidFill>
              </a:rPr>
              <a:t>Nr. 93 vom 21.04.2017 (seit 18.09.2017 in Kraft):</a:t>
            </a:r>
          </a:p>
          <a:p>
            <a:endParaRPr lang="de-DE"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B) Pflicht zur </a:t>
            </a:r>
            <a:r>
              <a:rPr lang="de-DE" b="1" dirty="0">
                <a:solidFill>
                  <a:srgbClr val="FF0000"/>
                </a:solidFill>
                <a:latin typeface="Arial" panose="020B0604020202020204" pitchFamily="34" charset="0"/>
              </a:rPr>
              <a:t>Nacheichung</a:t>
            </a:r>
            <a:r>
              <a:rPr lang="de-DE" dirty="0">
                <a:solidFill>
                  <a:srgbClr val="000000"/>
                </a:solidFill>
                <a:latin typeface="Arial" panose="020B0604020202020204" pitchFamily="34" charset="0"/>
              </a:rPr>
              <a:t> aller Waagen, </a:t>
            </a:r>
            <a:r>
              <a:rPr lang="de-DE" dirty="0"/>
              <a:t>welche im Bereich des </a:t>
            </a:r>
            <a:r>
              <a:rPr lang="de-DE" b="1" u="sng" dirty="0"/>
              <a:t>öffentlichen</a:t>
            </a:r>
            <a:r>
              <a:rPr lang="de-DE" b="1" dirty="0"/>
              <a:t> </a:t>
            </a:r>
            <a:r>
              <a:rPr lang="de-DE" b="1" u="sng" dirty="0"/>
              <a:t>Gesundheitssystems</a:t>
            </a:r>
            <a:r>
              <a:rPr lang="de-DE" dirty="0"/>
              <a:t> (ital. „</a:t>
            </a:r>
            <a:r>
              <a:rPr lang="de-DE" dirty="0" err="1"/>
              <a:t>sanità</a:t>
            </a:r>
            <a:r>
              <a:rPr lang="de-DE" dirty="0"/>
              <a:t> </a:t>
            </a:r>
            <a:r>
              <a:rPr lang="de-DE" dirty="0" err="1"/>
              <a:t>pubblica</a:t>
            </a:r>
            <a:r>
              <a:rPr lang="de-DE" dirty="0"/>
              <a:t>“) verwendet werden:</a:t>
            </a:r>
          </a:p>
          <a:p>
            <a:endParaRPr lang="de-DE" dirty="0">
              <a:solidFill>
                <a:srgbClr val="000000"/>
              </a:solidFill>
              <a:latin typeface="Arial" panose="020B0604020202020204" pitchFamily="34" charset="0"/>
            </a:endParaRPr>
          </a:p>
          <a:p>
            <a:r>
              <a:rPr lang="de-DE" dirty="0"/>
              <a:t>Südtiroler Sanitätsbetrieb, </a:t>
            </a:r>
            <a:r>
              <a:rPr lang="de-DE" b="1" dirty="0"/>
              <a:t>Hausärzte</a:t>
            </a:r>
            <a:r>
              <a:rPr lang="de-DE" dirty="0"/>
              <a:t>, </a:t>
            </a:r>
            <a:r>
              <a:rPr lang="de-DE" b="1" dirty="0"/>
              <a:t>Kinderärzte</a:t>
            </a:r>
            <a:r>
              <a:rPr lang="de-DE" dirty="0"/>
              <a:t>, </a:t>
            </a:r>
            <a:r>
              <a:rPr lang="de-DE" b="1" dirty="0"/>
              <a:t>akkreditierte Privatstrukturen</a:t>
            </a:r>
            <a:r>
              <a:rPr lang="de-DE" dirty="0"/>
              <a:t>, welche vertragsgebundene Dienstleistungen für das öffentliche Gesundheitssystem erbringen.</a:t>
            </a:r>
            <a:endParaRPr lang="de-DE" dirty="0">
              <a:solidFill>
                <a:srgbClr val="000000"/>
              </a:solidFill>
              <a:latin typeface="Arial" panose="020B0604020202020204" pitchFamily="34" charset="0"/>
            </a:endParaRPr>
          </a:p>
          <a:p>
            <a:endParaRPr lang="de-DE" dirty="0">
              <a:solidFill>
                <a:srgbClr val="000000"/>
              </a:solidFill>
              <a:latin typeface="Arial" panose="020B0604020202020204" pitchFamily="34" charset="0"/>
            </a:endParaRPr>
          </a:p>
        </p:txBody>
      </p:sp>
    </p:spTree>
    <p:extLst>
      <p:ext uri="{BB962C8B-B14F-4D97-AF65-F5344CB8AC3E}">
        <p14:creationId xmlns:p14="http://schemas.microsoft.com/office/powerpoint/2010/main" val="355495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0" y="260648"/>
            <a:ext cx="9144000" cy="369332"/>
          </a:xfrm>
          <a:prstGeom prst="rect">
            <a:avLst/>
          </a:prstGeom>
        </p:spPr>
        <p:txBody>
          <a:bodyPr wrap="square">
            <a:spAutoFit/>
          </a:bodyPr>
          <a:lstStyle/>
          <a:p>
            <a:endParaRPr lang="de-DE" dirty="0">
              <a:solidFill>
                <a:srgbClr val="000000"/>
              </a:solidFill>
              <a:latin typeface="Arial" panose="020B0604020202020204" pitchFamily="34" charset="0"/>
            </a:endParaRPr>
          </a:p>
        </p:txBody>
      </p:sp>
      <p:sp>
        <p:nvSpPr>
          <p:cNvPr id="3" name="Rechteck 2">
            <a:extLst>
              <a:ext uri="{FF2B5EF4-FFF2-40B4-BE49-F238E27FC236}">
                <a16:creationId xmlns:a16="http://schemas.microsoft.com/office/drawing/2014/main" id="{B826BEE9-5D25-42E7-A6BD-07952D6E1589}"/>
              </a:ext>
            </a:extLst>
          </p:cNvPr>
          <p:cNvSpPr/>
          <p:nvPr/>
        </p:nvSpPr>
        <p:spPr>
          <a:xfrm>
            <a:off x="-11038" y="140160"/>
            <a:ext cx="9144000" cy="1077218"/>
          </a:xfrm>
          <a:prstGeom prst="rect">
            <a:avLst/>
          </a:prstGeom>
        </p:spPr>
        <p:txBody>
          <a:bodyPr wrap="square">
            <a:spAutoFit/>
          </a:bodyPr>
          <a:lstStyle/>
          <a:p>
            <a:pPr algn="ctr"/>
            <a:r>
              <a:rPr lang="de-DE" sz="3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Die Eichgültigkeit kann dem „grünen Fälligkeitskleber“ auf der Waage entnommen werden (Monat / Jahr): </a:t>
            </a:r>
            <a:endParaRPr lang="de-DE" sz="3200" dirty="0"/>
          </a:p>
        </p:txBody>
      </p:sp>
      <p:pic>
        <p:nvPicPr>
          <p:cNvPr id="4" name="Grafik 3">
            <a:extLst>
              <a:ext uri="{FF2B5EF4-FFF2-40B4-BE49-F238E27FC236}">
                <a16:creationId xmlns:a16="http://schemas.microsoft.com/office/drawing/2014/main" id="{3C03D7E8-33CA-43C6-839E-B1C0EA8E1BA2}"/>
              </a:ext>
            </a:extLst>
          </p:cNvPr>
          <p:cNvPicPr>
            <a:picLocks noChangeAspect="1"/>
          </p:cNvPicPr>
          <p:nvPr/>
        </p:nvPicPr>
        <p:blipFill>
          <a:blip r:embed="rId2"/>
          <a:stretch>
            <a:fillRect/>
          </a:stretch>
        </p:blipFill>
        <p:spPr>
          <a:xfrm>
            <a:off x="229712" y="1757351"/>
            <a:ext cx="2376264" cy="2240524"/>
          </a:xfrm>
          <a:prstGeom prst="rect">
            <a:avLst/>
          </a:prstGeom>
        </p:spPr>
      </p:pic>
      <p:pic>
        <p:nvPicPr>
          <p:cNvPr id="13" name="Grafik 12">
            <a:extLst>
              <a:ext uri="{FF2B5EF4-FFF2-40B4-BE49-F238E27FC236}">
                <a16:creationId xmlns:a16="http://schemas.microsoft.com/office/drawing/2014/main" id="{A138CF63-3703-435D-A3DD-14CBC74CFAC7}"/>
              </a:ext>
            </a:extLst>
          </p:cNvPr>
          <p:cNvPicPr>
            <a:picLocks noChangeAspect="1"/>
          </p:cNvPicPr>
          <p:nvPr/>
        </p:nvPicPr>
        <p:blipFill rotWithShape="1">
          <a:blip r:embed="rId3">
            <a:extLst>
              <a:ext uri="{28A0092B-C50C-407E-A947-70E740481C1C}">
                <a14:useLocalDpi xmlns:a14="http://schemas.microsoft.com/office/drawing/2010/main" val="0"/>
              </a:ext>
            </a:extLst>
          </a:blip>
          <a:srcRect l="64175" t="2860" r="1176" b="6959"/>
          <a:stretch/>
        </p:blipFill>
        <p:spPr>
          <a:xfrm>
            <a:off x="6146709" y="1751088"/>
            <a:ext cx="2160240" cy="2160240"/>
          </a:xfrm>
          <a:prstGeom prst="rect">
            <a:avLst/>
          </a:prstGeom>
        </p:spPr>
      </p:pic>
      <p:sp>
        <p:nvSpPr>
          <p:cNvPr id="14" name="Rechteck 13">
            <a:extLst>
              <a:ext uri="{FF2B5EF4-FFF2-40B4-BE49-F238E27FC236}">
                <a16:creationId xmlns:a16="http://schemas.microsoft.com/office/drawing/2014/main" id="{E860EF38-2AE6-4ECA-96B2-8AA428A304FC}"/>
              </a:ext>
            </a:extLst>
          </p:cNvPr>
          <p:cNvSpPr/>
          <p:nvPr/>
        </p:nvSpPr>
        <p:spPr>
          <a:xfrm>
            <a:off x="121897" y="4725144"/>
            <a:ext cx="8928484" cy="2062103"/>
          </a:xfrm>
          <a:prstGeom prst="rect">
            <a:avLst/>
          </a:prstGeom>
        </p:spPr>
        <p:txBody>
          <a:bodyPr wrap="square">
            <a:spAutoFit/>
          </a:bodyPr>
          <a:lstStyle/>
          <a:p>
            <a:r>
              <a:rPr lang="de-DE" sz="3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Neue Waagen ohne „grünen Fälligkeitskleber“:</a:t>
            </a:r>
          </a:p>
          <a:p>
            <a:endParaRPr lang="de-DE" sz="3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r>
              <a:rPr lang="de-DE" sz="3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 Nacheichung innerhalb von 3 Jahren ab dem Datum der Erstinbetriebnahme !!!</a:t>
            </a:r>
            <a:endParaRPr lang="de-DE" sz="3200" dirty="0"/>
          </a:p>
        </p:txBody>
      </p:sp>
      <p:pic>
        <p:nvPicPr>
          <p:cNvPr id="16" name="Grafik 15">
            <a:extLst>
              <a:ext uri="{FF2B5EF4-FFF2-40B4-BE49-F238E27FC236}">
                <a16:creationId xmlns:a16="http://schemas.microsoft.com/office/drawing/2014/main" id="{B25E264E-9073-44B9-834A-6AB7F8C15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664542"/>
            <a:ext cx="2333333" cy="2333333"/>
          </a:xfrm>
          <a:prstGeom prst="rect">
            <a:avLst/>
          </a:prstGeom>
        </p:spPr>
      </p:pic>
      <p:sp>
        <p:nvSpPr>
          <p:cNvPr id="17" name="Textfeld 16">
            <a:extLst>
              <a:ext uri="{FF2B5EF4-FFF2-40B4-BE49-F238E27FC236}">
                <a16:creationId xmlns:a16="http://schemas.microsoft.com/office/drawing/2014/main" id="{F567E571-817D-42B0-91B4-B193CF174CE4}"/>
              </a:ext>
            </a:extLst>
          </p:cNvPr>
          <p:cNvSpPr txBox="1"/>
          <p:nvPr/>
        </p:nvSpPr>
        <p:spPr>
          <a:xfrm>
            <a:off x="135267" y="4196202"/>
            <a:ext cx="8928484" cy="369332"/>
          </a:xfrm>
          <a:prstGeom prst="rect">
            <a:avLst/>
          </a:prstGeom>
          <a:noFill/>
        </p:spPr>
        <p:txBody>
          <a:bodyPr wrap="square" rtlCol="0">
            <a:spAutoFit/>
          </a:bodyPr>
          <a:lstStyle/>
          <a:p>
            <a:r>
              <a:rPr lang="de-DE" dirty="0"/>
              <a:t>Quadrat – Seitenlänge mind. 4 cm, Material muss sich bei der Entfernung zerstören</a:t>
            </a:r>
          </a:p>
        </p:txBody>
      </p:sp>
      <p:sp>
        <p:nvSpPr>
          <p:cNvPr id="18" name="Textfeld 17">
            <a:extLst>
              <a:ext uri="{FF2B5EF4-FFF2-40B4-BE49-F238E27FC236}">
                <a16:creationId xmlns:a16="http://schemas.microsoft.com/office/drawing/2014/main" id="{5A13BFD7-25CD-473F-B061-575BC299A241}"/>
              </a:ext>
            </a:extLst>
          </p:cNvPr>
          <p:cNvSpPr txBox="1"/>
          <p:nvPr/>
        </p:nvSpPr>
        <p:spPr>
          <a:xfrm>
            <a:off x="3794450" y="1266960"/>
            <a:ext cx="1209598" cy="369332"/>
          </a:xfrm>
          <a:prstGeom prst="rect">
            <a:avLst/>
          </a:prstGeom>
          <a:noFill/>
        </p:spPr>
        <p:txBody>
          <a:bodyPr wrap="square" rtlCol="0">
            <a:spAutoFit/>
          </a:bodyPr>
          <a:lstStyle/>
          <a:p>
            <a:r>
              <a:rPr lang="de-DE" dirty="0"/>
              <a:t>Beispiele:</a:t>
            </a:r>
          </a:p>
        </p:txBody>
      </p:sp>
    </p:spTree>
    <p:extLst>
      <p:ext uri="{BB962C8B-B14F-4D97-AF65-F5344CB8AC3E}">
        <p14:creationId xmlns:p14="http://schemas.microsoft.com/office/powerpoint/2010/main" val="117560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71D5FB-1D43-4433-836C-3CA58F17B865}"/>
              </a:ext>
            </a:extLst>
          </p:cNvPr>
          <p:cNvSpPr/>
          <p:nvPr/>
        </p:nvSpPr>
        <p:spPr>
          <a:xfrm>
            <a:off x="0" y="260648"/>
            <a:ext cx="9144000" cy="369332"/>
          </a:xfrm>
          <a:prstGeom prst="rect">
            <a:avLst/>
          </a:prstGeom>
        </p:spPr>
        <p:txBody>
          <a:bodyPr wrap="square">
            <a:spAutoFit/>
          </a:bodyPr>
          <a:lstStyle/>
          <a:p>
            <a:endParaRPr lang="de-DE" dirty="0">
              <a:solidFill>
                <a:srgbClr val="000000"/>
              </a:solidFill>
              <a:latin typeface="Arial" panose="020B0604020202020204" pitchFamily="34" charset="0"/>
            </a:endParaRPr>
          </a:p>
        </p:txBody>
      </p:sp>
      <p:sp>
        <p:nvSpPr>
          <p:cNvPr id="3" name="Rechteck 2">
            <a:extLst>
              <a:ext uri="{FF2B5EF4-FFF2-40B4-BE49-F238E27FC236}">
                <a16:creationId xmlns:a16="http://schemas.microsoft.com/office/drawing/2014/main" id="{B826BEE9-5D25-42E7-A6BD-07952D6E1589}"/>
              </a:ext>
            </a:extLst>
          </p:cNvPr>
          <p:cNvSpPr/>
          <p:nvPr/>
        </p:nvSpPr>
        <p:spPr>
          <a:xfrm>
            <a:off x="14355" y="980728"/>
            <a:ext cx="9144000" cy="1569660"/>
          </a:xfrm>
          <a:prstGeom prst="rect">
            <a:avLst/>
          </a:prstGeom>
        </p:spPr>
        <p:txBody>
          <a:bodyPr wrap="square">
            <a:spAutoFit/>
          </a:bodyPr>
          <a:lstStyle/>
          <a:p>
            <a:pPr algn="ctr"/>
            <a:r>
              <a:rPr lang="de-DE" sz="3200" b="1" dirty="0">
                <a:solidFill>
                  <a:srgbClr val="FF0000"/>
                </a:solidFill>
                <a:latin typeface="Arial Narrow" panose="020B0606020202030204" pitchFamily="34" charset="0"/>
                <a:cs typeface="Times New Roman" panose="02020603050405020304" pitchFamily="18" charset="0"/>
              </a:rPr>
              <a:t>Nacheichung</a:t>
            </a:r>
            <a:r>
              <a:rPr lang="de-DE" sz="3200" dirty="0">
                <a:solidFill>
                  <a:srgbClr val="000000"/>
                </a:solidFill>
                <a:latin typeface="Arial Narrow" panose="020B0606020202030204" pitchFamily="34" charset="0"/>
                <a:cs typeface="Times New Roman" panose="02020603050405020304" pitchFamily="18" charset="0"/>
              </a:rPr>
              <a:t> auch dann, wenn</a:t>
            </a:r>
          </a:p>
          <a:p>
            <a:pPr algn="ctr"/>
            <a:endParaRPr lang="de-DE" sz="3200" dirty="0">
              <a:solidFill>
                <a:srgbClr val="000000"/>
              </a:solidFill>
              <a:latin typeface="Arial Narrow" panose="020B0606020202030204" pitchFamily="34" charset="0"/>
              <a:cs typeface="Times New Roman" panose="02020603050405020304" pitchFamily="18" charset="0"/>
            </a:endParaRPr>
          </a:p>
          <a:p>
            <a:pPr algn="ctr"/>
            <a:r>
              <a:rPr lang="de-DE" sz="3200" dirty="0">
                <a:solidFill>
                  <a:srgbClr val="000000"/>
                </a:solidFill>
                <a:latin typeface="Arial Narrow" panose="020B0606020202030204" pitchFamily="34" charset="0"/>
                <a:cs typeface="Times New Roman" panose="02020603050405020304" pitchFamily="18" charset="0"/>
              </a:rPr>
              <a:t>- </a:t>
            </a:r>
            <a:r>
              <a:rPr lang="de-DE" sz="3200" dirty="0">
                <a:solidFill>
                  <a:srgbClr val="FF0000"/>
                </a:solidFill>
                <a:latin typeface="Arial Narrow" panose="020B0606020202030204" pitchFamily="34" charset="0"/>
                <a:cs typeface="Times New Roman" panose="02020603050405020304" pitchFamily="18" charset="0"/>
              </a:rPr>
              <a:t>Siegel im Zuge von Reparaturen entfernt werden </a:t>
            </a:r>
            <a:r>
              <a:rPr lang="de-DE" sz="3200" dirty="0">
                <a:solidFill>
                  <a:srgbClr val="000000"/>
                </a:solidFill>
                <a:latin typeface="Arial Narrow" panose="020B0606020202030204" pitchFamily="34" charset="0"/>
                <a:cs typeface="Times New Roman" panose="02020603050405020304" pitchFamily="18" charset="0"/>
              </a:rPr>
              <a:t>!</a:t>
            </a:r>
            <a:endParaRPr lang="de-DE" sz="3200" dirty="0"/>
          </a:p>
        </p:txBody>
      </p:sp>
      <p:sp>
        <p:nvSpPr>
          <p:cNvPr id="5" name="Rechteck 4">
            <a:extLst>
              <a:ext uri="{FF2B5EF4-FFF2-40B4-BE49-F238E27FC236}">
                <a16:creationId xmlns:a16="http://schemas.microsoft.com/office/drawing/2014/main" id="{693D38E0-A9FC-4917-86F8-0F655EEBF24E}"/>
              </a:ext>
            </a:extLst>
          </p:cNvPr>
          <p:cNvSpPr/>
          <p:nvPr/>
        </p:nvSpPr>
        <p:spPr>
          <a:xfrm>
            <a:off x="11685" y="3573016"/>
            <a:ext cx="9144000" cy="2062103"/>
          </a:xfrm>
          <a:prstGeom prst="rect">
            <a:avLst/>
          </a:prstGeom>
        </p:spPr>
        <p:txBody>
          <a:bodyPr wrap="square">
            <a:spAutoFit/>
          </a:bodyPr>
          <a:lstStyle/>
          <a:p>
            <a:pPr algn="ctr"/>
            <a:r>
              <a:rPr lang="de-DE" sz="3200" b="1" dirty="0">
                <a:latin typeface="Arial Narrow" panose="020B0606020202030204" pitchFamily="34" charset="0"/>
                <a:ea typeface="Times New Roman" panose="02020603050405020304" pitchFamily="18" charset="0"/>
                <a:cs typeface="Times New Roman" panose="02020603050405020304" pitchFamily="18" charset="0"/>
              </a:rPr>
              <a:t>reparierte Waagen dürfen nur dann bis zur Nacheichung weiterbenutzt werden, wenn die Reparaturfirma die </a:t>
            </a:r>
            <a:r>
              <a:rPr lang="de-DE" sz="3200" b="1"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provisorischen Reparatursiegel </a:t>
            </a:r>
            <a:r>
              <a:rPr lang="de-DE" sz="3200" b="1" dirty="0">
                <a:latin typeface="Arial Narrow" panose="020B0606020202030204" pitchFamily="34" charset="0"/>
                <a:ea typeface="Times New Roman" panose="02020603050405020304" pitchFamily="18" charset="0"/>
                <a:cs typeface="Times New Roman" panose="02020603050405020304" pitchFamily="18" charset="0"/>
              </a:rPr>
              <a:t>(beim Eichamt hinterlegt) angebracht hat</a:t>
            </a:r>
            <a:endParaRPr lang="de-DE" sz="3200" b="1" dirty="0"/>
          </a:p>
        </p:txBody>
      </p:sp>
    </p:spTree>
    <p:extLst>
      <p:ext uri="{BB962C8B-B14F-4D97-AF65-F5344CB8AC3E}">
        <p14:creationId xmlns:p14="http://schemas.microsoft.com/office/powerpoint/2010/main" val="1798320257"/>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1449</Words>
  <Application>Microsoft Office PowerPoint</Application>
  <PresentationFormat>Bildschirmpräsentation (4:3)</PresentationFormat>
  <Paragraphs>246</Paragraphs>
  <Slides>26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Arial Narrow</vt:lpstr>
      <vt:lpstr>Symbol</vt:lpstr>
      <vt:lpstr>Times New Roman</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cciaa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decesero</dc:creator>
  <cp:lastModifiedBy>Delmonego Thomas</cp:lastModifiedBy>
  <cp:revision>735</cp:revision>
  <dcterms:created xsi:type="dcterms:W3CDTF">2007-09-12T08:00:39Z</dcterms:created>
  <dcterms:modified xsi:type="dcterms:W3CDTF">2018-07-24T13:58:01Z</dcterms:modified>
</cp:coreProperties>
</file>